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14.xml" ContentType="application/vnd.openxmlformats-officedocument.presentationml.notesSlide+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344" r:id="rId2"/>
    <p:sldId id="345" r:id="rId3"/>
    <p:sldId id="352" r:id="rId4"/>
    <p:sldId id="346" r:id="rId5"/>
    <p:sldId id="366" r:id="rId6"/>
    <p:sldId id="367" r:id="rId7"/>
    <p:sldId id="375" r:id="rId8"/>
    <p:sldId id="370" r:id="rId9"/>
    <p:sldId id="372" r:id="rId10"/>
    <p:sldId id="371" r:id="rId11"/>
    <p:sldId id="373" r:id="rId12"/>
    <p:sldId id="348" r:id="rId13"/>
    <p:sldId id="349" r:id="rId14"/>
    <p:sldId id="376" r:id="rId15"/>
    <p:sldId id="374" r:id="rId16"/>
    <p:sldId id="358" r:id="rId17"/>
    <p:sldId id="364" r:id="rId18"/>
    <p:sldId id="365" r:id="rId19"/>
    <p:sldId id="377" r:id="rId20"/>
    <p:sldId id="282" r:id="rId21"/>
  </p:sldIdLst>
  <p:sldSz cx="9144000" cy="6858000" type="screen4x3"/>
  <p:notesSz cx="6805613" cy="99393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ndy.feng"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66FF99"/>
    <a:srgbClr val="C5CFFF"/>
    <a:srgbClr val="CBD2F6"/>
    <a:srgbClr val="005CE7"/>
    <a:srgbClr val="9999FF"/>
    <a:srgbClr val="CCECFF"/>
    <a:srgbClr val="9966FF"/>
    <a:srgbClr val="CCFFCC"/>
    <a:srgbClr val="FF9999"/>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淺色樣式 2 - 輔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2528" autoAdjust="0"/>
  </p:normalViewPr>
  <p:slideViewPr>
    <p:cSldViewPr>
      <p:cViewPr>
        <p:scale>
          <a:sx n="70" d="100"/>
          <a:sy n="70" d="100"/>
        </p:scale>
        <p:origin x="-1344" y="-72"/>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1698"/>
    </p:cViewPr>
  </p:sorterViewPr>
  <p:notesViewPr>
    <p:cSldViewPr>
      <p:cViewPr>
        <p:scale>
          <a:sx n="100" d="100"/>
          <a:sy n="100" d="100"/>
        </p:scale>
        <p:origin x="-1576" y="1532"/>
      </p:cViewPr>
      <p:guideLst>
        <p:guide orient="horz" pos="3131"/>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2B7EC1-A36D-4E56-B332-5329F1047941}" type="doc">
      <dgm:prSet loTypeId="urn:microsoft.com/office/officeart/2005/8/layout/cycle8" loCatId="cycle" qsTypeId="urn:microsoft.com/office/officeart/2005/8/quickstyle/simple1" qsCatId="simple" csTypeId="urn:microsoft.com/office/officeart/2005/8/colors/accent1_2" csCatId="accent1" phldr="1"/>
      <dgm:spPr/>
    </dgm:pt>
    <dgm:pt modelId="{A8E5582C-091E-48C4-A8D9-B4C9C94D3F0E}">
      <dgm:prSet phldrT="[文字]" custT="1"/>
      <dgm:spPr>
        <a:solidFill>
          <a:srgbClr val="FF0000"/>
        </a:solidFill>
        <a:scene3d>
          <a:camera prst="orthographicFront"/>
          <a:lightRig rig="threePt" dir="t"/>
        </a:scene3d>
        <a:sp3d>
          <a:bevelT w="165100" prst="coolSlant"/>
        </a:sp3d>
      </dgm:spPr>
      <dgm:t>
        <a:bodyPr/>
        <a:lstStyle/>
        <a:p>
          <a:r>
            <a:rPr lang="zh-TW" altLang="en-US" sz="3000" b="1" dirty="0" smtClean="0">
              <a:latin typeface="Arial" charset="0"/>
            </a:rPr>
            <a:t>社會型</a:t>
          </a:r>
          <a:endParaRPr lang="en-US" altLang="zh-TW" sz="3000" b="1" dirty="0" smtClean="0">
            <a:latin typeface="Arial" charset="0"/>
          </a:endParaRPr>
        </a:p>
        <a:p>
          <a:r>
            <a:rPr lang="zh-TW" altLang="en-US" sz="3000" b="1" dirty="0" smtClean="0">
              <a:latin typeface="Arial" charset="0"/>
            </a:rPr>
            <a:t>長期</a:t>
          </a:r>
          <a:endParaRPr lang="en-US" altLang="zh-TW" sz="3000" b="1" dirty="0" smtClean="0">
            <a:latin typeface="Arial" charset="0"/>
          </a:endParaRPr>
        </a:p>
        <a:p>
          <a:r>
            <a:rPr lang="zh-TW" altLang="en-US" sz="3000" b="1" dirty="0" smtClean="0">
              <a:latin typeface="Arial" charset="0"/>
            </a:rPr>
            <a:t>照顧</a:t>
          </a:r>
          <a:endParaRPr lang="en-US" altLang="zh-TW" sz="3000" b="1" dirty="0" smtClean="0">
            <a:latin typeface="Arial" charset="0"/>
          </a:endParaRPr>
        </a:p>
        <a:p>
          <a:r>
            <a:rPr lang="zh-TW" altLang="en-US" sz="3000" b="1" dirty="0" smtClean="0">
              <a:latin typeface="Arial" charset="0"/>
            </a:rPr>
            <a:t>保險</a:t>
          </a:r>
          <a:endParaRPr lang="zh-TW" altLang="en-US" sz="3000" b="1" dirty="0"/>
        </a:p>
      </dgm:t>
    </dgm:pt>
    <dgm:pt modelId="{4AA934A8-2839-4AA5-9AE3-EF5CA73437F7}" type="parTrans" cxnId="{260D2BA7-D36E-4200-B93D-1544180B563D}">
      <dgm:prSet/>
      <dgm:spPr/>
      <dgm:t>
        <a:bodyPr/>
        <a:lstStyle/>
        <a:p>
          <a:endParaRPr lang="zh-TW" altLang="en-US" sz="2000"/>
        </a:p>
      </dgm:t>
    </dgm:pt>
    <dgm:pt modelId="{649138F9-A7CC-4AB3-8CB7-167D7FBCDCD2}" type="sibTrans" cxnId="{260D2BA7-D36E-4200-B93D-1544180B563D}">
      <dgm:prSet/>
      <dgm:spPr/>
      <dgm:t>
        <a:bodyPr/>
        <a:lstStyle/>
        <a:p>
          <a:endParaRPr lang="zh-TW" altLang="en-US" sz="2000"/>
        </a:p>
      </dgm:t>
    </dgm:pt>
    <dgm:pt modelId="{E2022AFC-0BA5-43CD-AFD1-7A10C25E478A}">
      <dgm:prSet phldrT="[文字]" custT="1"/>
      <dgm:spPr>
        <a:solidFill>
          <a:schemeClr val="accent6"/>
        </a:solidFill>
        <a:scene3d>
          <a:camera prst="orthographicFront"/>
          <a:lightRig rig="threePt" dir="t"/>
        </a:scene3d>
        <a:sp3d>
          <a:bevelT w="165100" prst="coolSlant"/>
        </a:sp3d>
      </dgm:spPr>
      <dgm:t>
        <a:bodyPr/>
        <a:lstStyle/>
        <a:p>
          <a:r>
            <a:rPr lang="zh-TW" altLang="en-US" sz="3000" b="1" dirty="0" smtClean="0">
              <a:latin typeface="Arial" charset="0"/>
            </a:rPr>
            <a:t>商業型</a:t>
          </a:r>
          <a:endParaRPr lang="en-US" altLang="zh-TW" sz="3000" b="1" dirty="0" smtClean="0">
            <a:latin typeface="Arial" charset="0"/>
          </a:endParaRPr>
        </a:p>
        <a:p>
          <a:r>
            <a:rPr lang="zh-TW" altLang="en-US" sz="3000" b="1" dirty="0" smtClean="0">
              <a:latin typeface="Arial" charset="0"/>
            </a:rPr>
            <a:t>長期</a:t>
          </a:r>
          <a:endParaRPr lang="en-US" altLang="zh-TW" sz="3000" b="1" dirty="0" smtClean="0">
            <a:latin typeface="Arial" charset="0"/>
          </a:endParaRPr>
        </a:p>
        <a:p>
          <a:r>
            <a:rPr lang="zh-TW" altLang="en-US" sz="3000" b="1" dirty="0" smtClean="0">
              <a:latin typeface="Arial" charset="0"/>
            </a:rPr>
            <a:t>照顧</a:t>
          </a:r>
          <a:endParaRPr lang="en-US" altLang="zh-TW" sz="3000" b="1" dirty="0" smtClean="0">
            <a:latin typeface="Arial" charset="0"/>
          </a:endParaRPr>
        </a:p>
        <a:p>
          <a:r>
            <a:rPr lang="zh-TW" altLang="en-US" sz="3000" b="1" dirty="0" smtClean="0">
              <a:latin typeface="Arial" charset="0"/>
            </a:rPr>
            <a:t>保險</a:t>
          </a:r>
          <a:endParaRPr lang="zh-TW" altLang="en-US" sz="3000" b="1" dirty="0"/>
        </a:p>
      </dgm:t>
    </dgm:pt>
    <dgm:pt modelId="{6B4E7493-EF91-4F81-81D8-098AC56E7C5B}" type="parTrans" cxnId="{D57240FA-320E-4746-BCD0-19A94F536D08}">
      <dgm:prSet/>
      <dgm:spPr/>
      <dgm:t>
        <a:bodyPr/>
        <a:lstStyle/>
        <a:p>
          <a:endParaRPr lang="zh-TW" altLang="en-US"/>
        </a:p>
      </dgm:t>
    </dgm:pt>
    <dgm:pt modelId="{D5CC70E7-0331-4E4C-8261-8643D219CE9E}" type="sibTrans" cxnId="{D57240FA-320E-4746-BCD0-19A94F536D08}">
      <dgm:prSet/>
      <dgm:spPr/>
      <dgm:t>
        <a:bodyPr/>
        <a:lstStyle/>
        <a:p>
          <a:endParaRPr lang="zh-TW" altLang="en-US"/>
        </a:p>
      </dgm:t>
    </dgm:pt>
    <dgm:pt modelId="{00B9AA56-EB50-40AE-A72C-347F7D48C37E}" type="pres">
      <dgm:prSet presAssocID="{A02B7EC1-A36D-4E56-B332-5329F1047941}" presName="compositeShape" presStyleCnt="0">
        <dgm:presLayoutVars>
          <dgm:chMax val="7"/>
          <dgm:dir/>
          <dgm:resizeHandles val="exact"/>
        </dgm:presLayoutVars>
      </dgm:prSet>
      <dgm:spPr/>
    </dgm:pt>
    <dgm:pt modelId="{B4689411-9772-4B10-8EE5-27F99ED2C680}" type="pres">
      <dgm:prSet presAssocID="{A02B7EC1-A36D-4E56-B332-5329F1047941}" presName="wedge1" presStyleLbl="node1" presStyleIdx="0" presStyleCnt="2"/>
      <dgm:spPr/>
      <dgm:t>
        <a:bodyPr/>
        <a:lstStyle/>
        <a:p>
          <a:endParaRPr lang="zh-TW" altLang="en-US"/>
        </a:p>
      </dgm:t>
    </dgm:pt>
    <dgm:pt modelId="{B1F8BA4A-CEDF-4305-B9E4-9BFB46296120}" type="pres">
      <dgm:prSet presAssocID="{A02B7EC1-A36D-4E56-B332-5329F1047941}" presName="dummy1a" presStyleCnt="0"/>
      <dgm:spPr/>
    </dgm:pt>
    <dgm:pt modelId="{DE01BF6B-EECF-48DE-96AE-19AEFB0219F6}" type="pres">
      <dgm:prSet presAssocID="{A02B7EC1-A36D-4E56-B332-5329F1047941}" presName="dummy1b" presStyleCnt="0"/>
      <dgm:spPr/>
    </dgm:pt>
    <dgm:pt modelId="{7551B14A-091D-43D8-8C1F-E882B89586F5}" type="pres">
      <dgm:prSet presAssocID="{A02B7EC1-A36D-4E56-B332-5329F1047941}" presName="wedge1Tx" presStyleLbl="node1" presStyleIdx="0" presStyleCnt="2">
        <dgm:presLayoutVars>
          <dgm:chMax val="0"/>
          <dgm:chPref val="0"/>
          <dgm:bulletEnabled val="1"/>
        </dgm:presLayoutVars>
      </dgm:prSet>
      <dgm:spPr/>
      <dgm:t>
        <a:bodyPr/>
        <a:lstStyle/>
        <a:p>
          <a:endParaRPr lang="zh-TW" altLang="en-US"/>
        </a:p>
      </dgm:t>
    </dgm:pt>
    <dgm:pt modelId="{7E6205CB-427B-4584-84F3-689AD0A08E0D}" type="pres">
      <dgm:prSet presAssocID="{A02B7EC1-A36D-4E56-B332-5329F1047941}" presName="wedge2" presStyleLbl="node1" presStyleIdx="1" presStyleCnt="2"/>
      <dgm:spPr>
        <a:solidFill>
          <a:srgbClr val="FF9999"/>
        </a:solidFill>
        <a:scene3d>
          <a:camera prst="orthographicFront"/>
          <a:lightRig rig="threePt" dir="t"/>
        </a:scene3d>
        <a:sp3d>
          <a:bevelT w="165100" prst="coolSlant"/>
        </a:sp3d>
      </dgm:spPr>
      <dgm:t>
        <a:bodyPr/>
        <a:lstStyle/>
        <a:p>
          <a:endParaRPr lang="zh-TW" altLang="en-US"/>
        </a:p>
      </dgm:t>
    </dgm:pt>
    <dgm:pt modelId="{2A2066C5-807F-4068-AB48-413FB16921EE}" type="pres">
      <dgm:prSet presAssocID="{A02B7EC1-A36D-4E56-B332-5329F1047941}" presName="dummy2a" presStyleCnt="0"/>
      <dgm:spPr/>
    </dgm:pt>
    <dgm:pt modelId="{BB7D062A-0A21-4DBC-A32A-64D78B6E5D20}" type="pres">
      <dgm:prSet presAssocID="{A02B7EC1-A36D-4E56-B332-5329F1047941}" presName="dummy2b" presStyleCnt="0"/>
      <dgm:spPr/>
    </dgm:pt>
    <dgm:pt modelId="{343CE813-E23F-4B4E-929E-109BCB98CDCB}" type="pres">
      <dgm:prSet presAssocID="{A02B7EC1-A36D-4E56-B332-5329F1047941}" presName="wedge2Tx" presStyleLbl="node1" presStyleIdx="1" presStyleCnt="2">
        <dgm:presLayoutVars>
          <dgm:chMax val="0"/>
          <dgm:chPref val="0"/>
          <dgm:bulletEnabled val="1"/>
        </dgm:presLayoutVars>
      </dgm:prSet>
      <dgm:spPr>
        <a:solidFill>
          <a:srgbClr val="9999FF"/>
        </a:solidFill>
        <a:scene3d>
          <a:camera prst="orthographicFront"/>
          <a:lightRig rig="threePt" dir="t"/>
        </a:scene3d>
        <a:sp3d>
          <a:bevelT w="165100" prst="coolSlant"/>
        </a:sp3d>
      </dgm:spPr>
      <dgm:t>
        <a:bodyPr/>
        <a:lstStyle/>
        <a:p>
          <a:endParaRPr lang="zh-TW" altLang="en-US"/>
        </a:p>
      </dgm:t>
    </dgm:pt>
    <dgm:pt modelId="{58CA8CB5-E7E1-4206-A8EA-BF4FF9C2E4DC}" type="pres">
      <dgm:prSet presAssocID="{D5CC70E7-0331-4E4C-8261-8643D219CE9E}" presName="arrowWedge1" presStyleLbl="fgSibTrans2D1" presStyleIdx="0" presStyleCnt="2"/>
      <dgm:spPr/>
    </dgm:pt>
    <dgm:pt modelId="{A17FBEB1-090C-4E8E-987E-A60B1B09A17C}" type="pres">
      <dgm:prSet presAssocID="{649138F9-A7CC-4AB3-8CB7-167D7FBCDCD2}" presName="arrowWedge2" presStyleLbl="fgSibTrans2D1" presStyleIdx="1" presStyleCnt="2"/>
      <dgm:spPr/>
    </dgm:pt>
  </dgm:ptLst>
  <dgm:cxnLst>
    <dgm:cxn modelId="{C694CC47-21CD-41BC-BD14-B2982BE35A90}" type="presOf" srcId="{E2022AFC-0BA5-43CD-AFD1-7A10C25E478A}" destId="{7551B14A-091D-43D8-8C1F-E882B89586F5}" srcOrd="1" destOrd="0" presId="urn:microsoft.com/office/officeart/2005/8/layout/cycle8"/>
    <dgm:cxn modelId="{B2F41474-37C8-4C1F-933A-3EEABBB528E9}" type="presOf" srcId="{E2022AFC-0BA5-43CD-AFD1-7A10C25E478A}" destId="{B4689411-9772-4B10-8EE5-27F99ED2C680}" srcOrd="0" destOrd="0" presId="urn:microsoft.com/office/officeart/2005/8/layout/cycle8"/>
    <dgm:cxn modelId="{39C3E76D-50EB-453E-906E-2A3D3CABF144}" type="presOf" srcId="{A02B7EC1-A36D-4E56-B332-5329F1047941}" destId="{00B9AA56-EB50-40AE-A72C-347F7D48C37E}" srcOrd="0" destOrd="0" presId="urn:microsoft.com/office/officeart/2005/8/layout/cycle8"/>
    <dgm:cxn modelId="{260D2BA7-D36E-4200-B93D-1544180B563D}" srcId="{A02B7EC1-A36D-4E56-B332-5329F1047941}" destId="{A8E5582C-091E-48C4-A8D9-B4C9C94D3F0E}" srcOrd="1" destOrd="0" parTransId="{4AA934A8-2839-4AA5-9AE3-EF5CA73437F7}" sibTransId="{649138F9-A7CC-4AB3-8CB7-167D7FBCDCD2}"/>
    <dgm:cxn modelId="{6BB2E521-E545-43AE-A7B7-7AA65ED2712F}" type="presOf" srcId="{A8E5582C-091E-48C4-A8D9-B4C9C94D3F0E}" destId="{7E6205CB-427B-4584-84F3-689AD0A08E0D}" srcOrd="0" destOrd="0" presId="urn:microsoft.com/office/officeart/2005/8/layout/cycle8"/>
    <dgm:cxn modelId="{C3E98E60-1870-4226-A4B8-2BB2B8C7C209}" type="presOf" srcId="{A8E5582C-091E-48C4-A8D9-B4C9C94D3F0E}" destId="{343CE813-E23F-4B4E-929E-109BCB98CDCB}" srcOrd="1" destOrd="0" presId="urn:microsoft.com/office/officeart/2005/8/layout/cycle8"/>
    <dgm:cxn modelId="{D57240FA-320E-4746-BCD0-19A94F536D08}" srcId="{A02B7EC1-A36D-4E56-B332-5329F1047941}" destId="{E2022AFC-0BA5-43CD-AFD1-7A10C25E478A}" srcOrd="0" destOrd="0" parTransId="{6B4E7493-EF91-4F81-81D8-098AC56E7C5B}" sibTransId="{D5CC70E7-0331-4E4C-8261-8643D219CE9E}"/>
    <dgm:cxn modelId="{1FF9E903-B287-4E81-BE22-B28BD7CA56E0}" type="presParOf" srcId="{00B9AA56-EB50-40AE-A72C-347F7D48C37E}" destId="{B4689411-9772-4B10-8EE5-27F99ED2C680}" srcOrd="0" destOrd="0" presId="urn:microsoft.com/office/officeart/2005/8/layout/cycle8"/>
    <dgm:cxn modelId="{81721BCE-F231-4211-95C2-594FCFA9763A}" type="presParOf" srcId="{00B9AA56-EB50-40AE-A72C-347F7D48C37E}" destId="{B1F8BA4A-CEDF-4305-B9E4-9BFB46296120}" srcOrd="1" destOrd="0" presId="urn:microsoft.com/office/officeart/2005/8/layout/cycle8"/>
    <dgm:cxn modelId="{39D12443-6780-4ED0-AEB9-5B07239D8D15}" type="presParOf" srcId="{00B9AA56-EB50-40AE-A72C-347F7D48C37E}" destId="{DE01BF6B-EECF-48DE-96AE-19AEFB0219F6}" srcOrd="2" destOrd="0" presId="urn:microsoft.com/office/officeart/2005/8/layout/cycle8"/>
    <dgm:cxn modelId="{2F679705-1802-45CD-916C-68172F6B34FC}" type="presParOf" srcId="{00B9AA56-EB50-40AE-A72C-347F7D48C37E}" destId="{7551B14A-091D-43D8-8C1F-E882B89586F5}" srcOrd="3" destOrd="0" presId="urn:microsoft.com/office/officeart/2005/8/layout/cycle8"/>
    <dgm:cxn modelId="{E39586B2-C272-41CF-BA49-60277D14880D}" type="presParOf" srcId="{00B9AA56-EB50-40AE-A72C-347F7D48C37E}" destId="{7E6205CB-427B-4584-84F3-689AD0A08E0D}" srcOrd="4" destOrd="0" presId="urn:microsoft.com/office/officeart/2005/8/layout/cycle8"/>
    <dgm:cxn modelId="{5FAE5993-2773-4627-A9E6-A5C48651A4DF}" type="presParOf" srcId="{00B9AA56-EB50-40AE-A72C-347F7D48C37E}" destId="{2A2066C5-807F-4068-AB48-413FB16921EE}" srcOrd="5" destOrd="0" presId="urn:microsoft.com/office/officeart/2005/8/layout/cycle8"/>
    <dgm:cxn modelId="{FD784100-FBD8-4176-941F-B896F140971B}" type="presParOf" srcId="{00B9AA56-EB50-40AE-A72C-347F7D48C37E}" destId="{BB7D062A-0A21-4DBC-A32A-64D78B6E5D20}" srcOrd="6" destOrd="0" presId="urn:microsoft.com/office/officeart/2005/8/layout/cycle8"/>
    <dgm:cxn modelId="{541855C7-4F00-45FF-A1AC-CD212042900E}" type="presParOf" srcId="{00B9AA56-EB50-40AE-A72C-347F7D48C37E}" destId="{343CE813-E23F-4B4E-929E-109BCB98CDCB}" srcOrd="7" destOrd="0" presId="urn:microsoft.com/office/officeart/2005/8/layout/cycle8"/>
    <dgm:cxn modelId="{371DCAB5-F3FF-4B8E-B55D-CA45B6C9D3BB}" type="presParOf" srcId="{00B9AA56-EB50-40AE-A72C-347F7D48C37E}" destId="{58CA8CB5-E7E1-4206-A8EA-BF4FF9C2E4DC}" srcOrd="8" destOrd="0" presId="urn:microsoft.com/office/officeart/2005/8/layout/cycle8"/>
    <dgm:cxn modelId="{DD4C7778-82AA-4281-8805-4A525AFDB6E4}" type="presParOf" srcId="{00B9AA56-EB50-40AE-A72C-347F7D48C37E}" destId="{A17FBEB1-090C-4E8E-987E-A60B1B09A17C}" srcOrd="9" destOrd="0" presId="urn:microsoft.com/office/officeart/2005/8/layout/cycle8"/>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A05A13-6CBD-4A7D-810C-65DF1EA430AB}" type="doc">
      <dgm:prSet loTypeId="urn:microsoft.com/office/officeart/2005/8/layout/list1" loCatId="list" qsTypeId="urn:microsoft.com/office/officeart/2005/8/quickstyle/simple3" qsCatId="simple" csTypeId="urn:microsoft.com/office/officeart/2005/8/colors/accent0_1" csCatId="mainScheme" phldr="1"/>
      <dgm:spPr/>
      <dgm:t>
        <a:bodyPr/>
        <a:lstStyle/>
        <a:p>
          <a:endParaRPr lang="zh-TW" altLang="en-US"/>
        </a:p>
      </dgm:t>
    </dgm:pt>
    <dgm:pt modelId="{D3914DF1-B221-47D7-A489-681AEA4E8161}">
      <dgm:prSet phldrT="[文字]" custT="1"/>
      <dgm:spPr>
        <a:ln>
          <a:solidFill>
            <a:srgbClr val="CCECFF"/>
          </a:solidFill>
        </a:ln>
      </dgm:spPr>
      <dgm: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zh-TW" sz="2800" b="1" dirty="0" smtClean="0">
              <a:solidFill>
                <a:schemeClr val="tx1"/>
              </a:solidFill>
              <a:latin typeface="+mn-ea"/>
              <a:ea typeface="+mn-ea"/>
              <a:cs typeface="+mn-cs"/>
            </a:rPr>
            <a:t>參與經營長期照顧保險 </a:t>
          </a:r>
          <a:endParaRPr lang="zh-TW" altLang="en-US" sz="2800" b="1" dirty="0">
            <a:effectLst>
              <a:outerShdw blurRad="38100" dist="38100" dir="2700000" algn="tl">
                <a:srgbClr val="000000">
                  <a:alpha val="43137"/>
                </a:srgbClr>
              </a:outerShdw>
            </a:effectLst>
            <a:latin typeface="+mn-ea"/>
            <a:ea typeface="+mn-ea"/>
          </a:endParaRPr>
        </a:p>
      </dgm:t>
    </dgm:pt>
    <dgm:pt modelId="{ADD48303-EBDD-44F2-86C5-5C5F5CEDFFDF}" type="parTrans" cxnId="{2DCFB758-CD68-43B1-AB7A-612542B609AE}">
      <dgm:prSet/>
      <dgm:spPr/>
      <dgm:t>
        <a:bodyPr/>
        <a:lstStyle/>
        <a:p>
          <a:endParaRPr lang="zh-TW" altLang="en-US" sz="2400" b="1">
            <a:solidFill>
              <a:srgbClr val="002060"/>
            </a:solidFill>
            <a:effectLst>
              <a:outerShdw blurRad="38100" dist="38100" dir="2700000" algn="tl">
                <a:srgbClr val="000000">
                  <a:alpha val="43137"/>
                </a:srgbClr>
              </a:outerShdw>
            </a:effectLst>
            <a:latin typeface="微軟正黑體" pitchFamily="34" charset="-120"/>
            <a:ea typeface="微軟正黑體" pitchFamily="34" charset="-120"/>
          </a:endParaRPr>
        </a:p>
      </dgm:t>
    </dgm:pt>
    <dgm:pt modelId="{D22DCCE1-8F4F-45B9-BCBE-12FBA34AEEBF}" type="sibTrans" cxnId="{2DCFB758-CD68-43B1-AB7A-612542B609AE}">
      <dgm:prSet/>
      <dgm:spPr/>
      <dgm:t>
        <a:bodyPr/>
        <a:lstStyle/>
        <a:p>
          <a:endParaRPr lang="zh-TW" altLang="en-US" sz="2400" b="1">
            <a:solidFill>
              <a:srgbClr val="002060"/>
            </a:solidFill>
            <a:effectLst>
              <a:outerShdw blurRad="38100" dist="38100" dir="2700000" algn="tl">
                <a:srgbClr val="000000">
                  <a:alpha val="43137"/>
                </a:srgbClr>
              </a:outerShdw>
            </a:effectLst>
            <a:latin typeface="微軟正黑體" pitchFamily="34" charset="-120"/>
            <a:ea typeface="微軟正黑體" pitchFamily="34" charset="-120"/>
          </a:endParaRPr>
        </a:p>
      </dgm:t>
    </dgm:pt>
    <dgm:pt modelId="{AA5ECE4E-AC80-4A94-87B6-41BCE456542D}">
      <dgm:prSet phldrT="[文字]" custT="1"/>
      <dgm:spPr>
        <a:ln>
          <a:solidFill>
            <a:srgbClr val="CCFFCC"/>
          </a:solidFill>
        </a:ln>
      </dgm:spPr>
      <dgm: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zh-TW" sz="2800" b="1" dirty="0" smtClean="0">
              <a:solidFill>
                <a:schemeClr val="tx1"/>
              </a:solidFill>
              <a:latin typeface="+mn-ea"/>
              <a:ea typeface="+mn-ea"/>
              <a:cs typeface="+mn-cs"/>
            </a:rPr>
            <a:t>研發長照服務業綜合責任保險商品</a:t>
          </a:r>
          <a:endParaRPr kumimoji="1" lang="zh-TW" altLang="en-US" sz="2800" b="1" dirty="0">
            <a:solidFill>
              <a:schemeClr val="tx1"/>
            </a:solidFill>
            <a:latin typeface="+mn-ea"/>
            <a:ea typeface="+mn-ea"/>
            <a:cs typeface="+mn-cs"/>
          </a:endParaRPr>
        </a:p>
      </dgm:t>
    </dgm:pt>
    <dgm:pt modelId="{F5AB22EE-78FB-41B6-9A4A-838F99553007}" type="parTrans" cxnId="{379A4C13-4E68-4BFA-9037-64452BD01FB8}">
      <dgm:prSet/>
      <dgm:spPr/>
      <dgm:t>
        <a:bodyPr/>
        <a:lstStyle/>
        <a:p>
          <a:endParaRPr lang="zh-TW" altLang="en-US" sz="2400" b="1">
            <a:solidFill>
              <a:srgbClr val="002060"/>
            </a:solidFill>
            <a:effectLst>
              <a:outerShdw blurRad="38100" dist="38100" dir="2700000" algn="tl">
                <a:srgbClr val="000000">
                  <a:alpha val="43137"/>
                </a:srgbClr>
              </a:outerShdw>
            </a:effectLst>
            <a:latin typeface="微軟正黑體" pitchFamily="34" charset="-120"/>
            <a:ea typeface="微軟正黑體" pitchFamily="34" charset="-120"/>
          </a:endParaRPr>
        </a:p>
      </dgm:t>
    </dgm:pt>
    <dgm:pt modelId="{23C62BE8-FF3E-4165-95A1-55366B7C5741}" type="sibTrans" cxnId="{379A4C13-4E68-4BFA-9037-64452BD01FB8}">
      <dgm:prSet/>
      <dgm:spPr/>
      <dgm:t>
        <a:bodyPr/>
        <a:lstStyle/>
        <a:p>
          <a:endParaRPr lang="zh-TW" altLang="en-US" sz="2400" b="1">
            <a:solidFill>
              <a:srgbClr val="002060"/>
            </a:solidFill>
            <a:effectLst>
              <a:outerShdw blurRad="38100" dist="38100" dir="2700000" algn="tl">
                <a:srgbClr val="000000">
                  <a:alpha val="43137"/>
                </a:srgbClr>
              </a:outerShdw>
            </a:effectLst>
            <a:latin typeface="微軟正黑體" pitchFamily="34" charset="-120"/>
            <a:ea typeface="微軟正黑體" pitchFamily="34" charset="-120"/>
          </a:endParaRPr>
        </a:p>
      </dgm:t>
    </dgm:pt>
    <dgm:pt modelId="{9038E39B-CB12-4474-B98C-91575E55E0ED}">
      <dgm:prSet phldrT="[文字]" custT="1"/>
      <dgm:spPr>
        <a:ln>
          <a:solidFill>
            <a:srgbClr val="FF9999"/>
          </a:solidFill>
        </a:ln>
      </dgm:spPr>
      <dgm: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zh-TW" sz="2800" b="1" dirty="0" smtClean="0">
              <a:solidFill>
                <a:schemeClr val="tx1"/>
              </a:solidFill>
              <a:latin typeface="+mn-ea"/>
              <a:ea typeface="+mn-ea"/>
              <a:cs typeface="+mn-cs"/>
            </a:rPr>
            <a:t>協助長照業者建構風險管理機制</a:t>
          </a:r>
          <a:endParaRPr kumimoji="1" lang="zh-TW" altLang="en-US" sz="2800" b="1" dirty="0">
            <a:solidFill>
              <a:schemeClr val="tx1"/>
            </a:solidFill>
            <a:latin typeface="+mn-ea"/>
            <a:ea typeface="+mn-ea"/>
            <a:cs typeface="+mn-cs"/>
          </a:endParaRPr>
        </a:p>
      </dgm:t>
    </dgm:pt>
    <dgm:pt modelId="{9521DF12-0C52-4668-920F-3E1D2A784810}" type="parTrans" cxnId="{3CF2307C-03DD-4360-A534-0B8DA23FA390}">
      <dgm:prSet/>
      <dgm:spPr/>
      <dgm:t>
        <a:bodyPr/>
        <a:lstStyle/>
        <a:p>
          <a:endParaRPr lang="zh-TW" altLang="en-US"/>
        </a:p>
      </dgm:t>
    </dgm:pt>
    <dgm:pt modelId="{13516698-FF47-403B-BDA7-5F1DEFF797C2}" type="sibTrans" cxnId="{3CF2307C-03DD-4360-A534-0B8DA23FA390}">
      <dgm:prSet/>
      <dgm:spPr/>
      <dgm:t>
        <a:bodyPr/>
        <a:lstStyle/>
        <a:p>
          <a:endParaRPr lang="zh-TW" altLang="en-US"/>
        </a:p>
      </dgm:t>
    </dgm:pt>
    <dgm:pt modelId="{BA9981B9-6B48-46DE-9FAB-D2BA4E2B4EF9}">
      <dgm:prSet custT="1"/>
      <dgm:spPr>
        <a:solidFill>
          <a:srgbClr val="99CCFF">
            <a:alpha val="90000"/>
          </a:srgbClr>
        </a:solidFill>
      </dgm:spPr>
      <dgm:t>
        <a:bodyPr/>
        <a:lstStyle/>
        <a:p>
          <a:r>
            <a:rPr kumimoji="1" lang="zh-TW" altLang="en-US" sz="2000" b="1" dirty="0" smtClean="0">
              <a:solidFill>
                <a:schemeClr val="tx1"/>
              </a:solidFill>
              <a:latin typeface="+mn-ea"/>
              <a:ea typeface="+mn-ea"/>
              <a:cs typeface="+mn-cs"/>
            </a:rPr>
            <a:t>提供國人更充分保障</a:t>
          </a:r>
          <a:endParaRPr lang="zh-TW" altLang="en-US" sz="2000" dirty="0">
            <a:latin typeface="+mn-ea"/>
            <a:ea typeface="+mn-ea"/>
          </a:endParaRPr>
        </a:p>
      </dgm:t>
    </dgm:pt>
    <dgm:pt modelId="{BFAB9B44-4644-4ED0-9148-7AE3524FB054}" type="parTrans" cxnId="{A5F239B9-FC63-43FA-8537-727A2452A6D0}">
      <dgm:prSet/>
      <dgm:spPr/>
      <dgm:t>
        <a:bodyPr/>
        <a:lstStyle/>
        <a:p>
          <a:endParaRPr lang="zh-TW" altLang="en-US"/>
        </a:p>
      </dgm:t>
    </dgm:pt>
    <dgm:pt modelId="{95971960-7417-49FA-92C0-6771BB9097F8}" type="sibTrans" cxnId="{A5F239B9-FC63-43FA-8537-727A2452A6D0}">
      <dgm:prSet/>
      <dgm:spPr/>
      <dgm:t>
        <a:bodyPr/>
        <a:lstStyle/>
        <a:p>
          <a:endParaRPr lang="zh-TW" altLang="en-US"/>
        </a:p>
      </dgm:t>
    </dgm:pt>
    <dgm:pt modelId="{F9FFA088-CD8F-4BB8-91C8-36ED41F05942}">
      <dgm:prSet phldrT="[文字]" custT="1"/>
      <dgm:spPr>
        <a:solidFill>
          <a:srgbClr val="66FF99">
            <a:alpha val="89804"/>
          </a:srgbClr>
        </a:solidFill>
      </dgm:spPr>
      <dgm: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2000" b="1" dirty="0" smtClean="0">
              <a:solidFill>
                <a:schemeClr val="tx1"/>
              </a:solidFill>
              <a:latin typeface="+mn-ea"/>
              <a:ea typeface="+mn-ea"/>
              <a:cs typeface="+mn-cs"/>
            </a:rPr>
            <a:t>提</a:t>
          </a:r>
          <a:r>
            <a:rPr kumimoji="1" lang="zh-TW" altLang="zh-TW" sz="2000" b="1" dirty="0" smtClean="0">
              <a:solidFill>
                <a:schemeClr val="tx1"/>
              </a:solidFill>
              <a:latin typeface="+mn-ea"/>
              <a:ea typeface="+mn-ea"/>
              <a:cs typeface="+mn-cs"/>
            </a:rPr>
            <a:t>供長照服務業者全方位之經營保障 </a:t>
          </a:r>
          <a:endParaRPr kumimoji="1" lang="zh-TW" altLang="en-US" sz="2000" b="1" dirty="0">
            <a:solidFill>
              <a:schemeClr val="tx1"/>
            </a:solidFill>
            <a:latin typeface="+mn-ea"/>
            <a:ea typeface="+mn-ea"/>
            <a:cs typeface="+mn-cs"/>
          </a:endParaRPr>
        </a:p>
      </dgm:t>
    </dgm:pt>
    <dgm:pt modelId="{2B933FF5-8254-4878-8022-D7F6EACB81BD}" type="parTrans" cxnId="{8D6A4387-6392-42DE-A699-F6F86E1586F1}">
      <dgm:prSet/>
      <dgm:spPr/>
      <dgm:t>
        <a:bodyPr/>
        <a:lstStyle/>
        <a:p>
          <a:endParaRPr lang="zh-TW" altLang="en-US"/>
        </a:p>
      </dgm:t>
    </dgm:pt>
    <dgm:pt modelId="{C817CDFD-8018-470F-A6AD-DCD5E93B553B}" type="sibTrans" cxnId="{8D6A4387-6392-42DE-A699-F6F86E1586F1}">
      <dgm:prSet/>
      <dgm:spPr/>
      <dgm:t>
        <a:bodyPr/>
        <a:lstStyle/>
        <a:p>
          <a:endParaRPr lang="zh-TW" altLang="en-US"/>
        </a:p>
      </dgm:t>
    </dgm:pt>
    <dgm:pt modelId="{4D13E249-3AD5-47E6-9CD0-CE6EA4E7844C}">
      <dgm:prSet custT="1"/>
      <dgm:spPr>
        <a:solidFill>
          <a:srgbClr val="FF7C80">
            <a:alpha val="90000"/>
          </a:srgbClr>
        </a:solidFill>
      </dgm:spPr>
      <dgm:t>
        <a:bodyPr/>
        <a:lstStyle/>
        <a:p>
          <a:r>
            <a:rPr kumimoji="1" lang="zh-TW" altLang="zh-TW" sz="2000" b="1" dirty="0" smtClean="0">
              <a:solidFill>
                <a:schemeClr val="tx1"/>
              </a:solidFill>
              <a:latin typeface="+mn-ea"/>
              <a:ea typeface="+mn-ea"/>
              <a:cs typeface="+mn-cs"/>
            </a:rPr>
            <a:t>降低意外事故發生率 </a:t>
          </a:r>
          <a:endParaRPr kumimoji="1" lang="zh-TW" altLang="en-US" sz="2000" b="1" dirty="0">
            <a:solidFill>
              <a:schemeClr val="tx1"/>
            </a:solidFill>
            <a:latin typeface="+mn-ea"/>
            <a:ea typeface="+mn-ea"/>
            <a:cs typeface="+mn-cs"/>
          </a:endParaRPr>
        </a:p>
      </dgm:t>
    </dgm:pt>
    <dgm:pt modelId="{5DB61DFA-4271-40A4-A2CE-457C144CFF62}" type="parTrans" cxnId="{849879A2-64B4-4F3A-8705-D63CC0D644E6}">
      <dgm:prSet/>
      <dgm:spPr/>
      <dgm:t>
        <a:bodyPr/>
        <a:lstStyle/>
        <a:p>
          <a:endParaRPr lang="zh-TW" altLang="en-US"/>
        </a:p>
      </dgm:t>
    </dgm:pt>
    <dgm:pt modelId="{F44D2E24-47C4-4650-B716-E25A2EE4D435}" type="sibTrans" cxnId="{849879A2-64B4-4F3A-8705-D63CC0D644E6}">
      <dgm:prSet/>
      <dgm:spPr/>
      <dgm:t>
        <a:bodyPr/>
        <a:lstStyle/>
        <a:p>
          <a:endParaRPr lang="zh-TW" altLang="en-US"/>
        </a:p>
      </dgm:t>
    </dgm:pt>
    <dgm:pt modelId="{3483EFDE-F157-4C30-84E7-7D1E88D02EC1}" type="pres">
      <dgm:prSet presAssocID="{68A05A13-6CBD-4A7D-810C-65DF1EA430AB}" presName="linear" presStyleCnt="0">
        <dgm:presLayoutVars>
          <dgm:dir/>
          <dgm:animLvl val="lvl"/>
          <dgm:resizeHandles val="exact"/>
        </dgm:presLayoutVars>
      </dgm:prSet>
      <dgm:spPr/>
      <dgm:t>
        <a:bodyPr/>
        <a:lstStyle/>
        <a:p>
          <a:endParaRPr lang="zh-TW" altLang="en-US"/>
        </a:p>
      </dgm:t>
    </dgm:pt>
    <dgm:pt modelId="{0E38699F-BBDD-487B-92F2-4DABADBA5161}" type="pres">
      <dgm:prSet presAssocID="{D3914DF1-B221-47D7-A489-681AEA4E8161}" presName="parentLin" presStyleCnt="0"/>
      <dgm:spPr/>
      <dgm:t>
        <a:bodyPr/>
        <a:lstStyle/>
        <a:p>
          <a:endParaRPr lang="zh-TW" altLang="en-US"/>
        </a:p>
      </dgm:t>
    </dgm:pt>
    <dgm:pt modelId="{2403A95C-7D7F-490B-A6E6-AA971D63C425}" type="pres">
      <dgm:prSet presAssocID="{D3914DF1-B221-47D7-A489-681AEA4E8161}" presName="parentLeftMargin" presStyleLbl="node1" presStyleIdx="0" presStyleCnt="3"/>
      <dgm:spPr/>
      <dgm:t>
        <a:bodyPr/>
        <a:lstStyle/>
        <a:p>
          <a:endParaRPr lang="zh-TW" altLang="en-US"/>
        </a:p>
      </dgm:t>
    </dgm:pt>
    <dgm:pt modelId="{15412570-5393-40A1-B10E-FEB3F86098B2}" type="pres">
      <dgm:prSet presAssocID="{D3914DF1-B221-47D7-A489-681AEA4E8161}" presName="parentText" presStyleLbl="node1" presStyleIdx="0" presStyleCnt="3" custScaleX="119109">
        <dgm:presLayoutVars>
          <dgm:chMax val="0"/>
          <dgm:bulletEnabled val="1"/>
        </dgm:presLayoutVars>
      </dgm:prSet>
      <dgm:spPr/>
      <dgm:t>
        <a:bodyPr/>
        <a:lstStyle/>
        <a:p>
          <a:endParaRPr lang="zh-TW" altLang="en-US"/>
        </a:p>
      </dgm:t>
    </dgm:pt>
    <dgm:pt modelId="{1D4A1192-BB3E-439D-AF44-ED0CC00EBCF9}" type="pres">
      <dgm:prSet presAssocID="{D3914DF1-B221-47D7-A489-681AEA4E8161}" presName="negativeSpace" presStyleCnt="0"/>
      <dgm:spPr/>
      <dgm:t>
        <a:bodyPr/>
        <a:lstStyle/>
        <a:p>
          <a:endParaRPr lang="zh-TW" altLang="en-US"/>
        </a:p>
      </dgm:t>
    </dgm:pt>
    <dgm:pt modelId="{2B14406D-A246-420E-A5C0-D8662BBB4627}" type="pres">
      <dgm:prSet presAssocID="{D3914DF1-B221-47D7-A489-681AEA4E8161}" presName="childText" presStyleLbl="conFgAcc1" presStyleIdx="0" presStyleCnt="3">
        <dgm:presLayoutVars>
          <dgm:bulletEnabled val="1"/>
        </dgm:presLayoutVars>
      </dgm:prSet>
      <dgm:spPr/>
      <dgm:t>
        <a:bodyPr/>
        <a:lstStyle/>
        <a:p>
          <a:endParaRPr lang="zh-TW" altLang="en-US"/>
        </a:p>
      </dgm:t>
    </dgm:pt>
    <dgm:pt modelId="{FBC0CA6F-D656-4B75-ADFC-EBD6BC7133C2}" type="pres">
      <dgm:prSet presAssocID="{D22DCCE1-8F4F-45B9-BCBE-12FBA34AEEBF}" presName="spaceBetweenRectangles" presStyleCnt="0"/>
      <dgm:spPr/>
      <dgm:t>
        <a:bodyPr/>
        <a:lstStyle/>
        <a:p>
          <a:endParaRPr lang="zh-TW" altLang="en-US"/>
        </a:p>
      </dgm:t>
    </dgm:pt>
    <dgm:pt modelId="{17D0F516-745B-4426-9FBF-EBF3602FE3D0}" type="pres">
      <dgm:prSet presAssocID="{AA5ECE4E-AC80-4A94-87B6-41BCE456542D}" presName="parentLin" presStyleCnt="0"/>
      <dgm:spPr/>
      <dgm:t>
        <a:bodyPr/>
        <a:lstStyle/>
        <a:p>
          <a:endParaRPr lang="zh-TW" altLang="en-US"/>
        </a:p>
      </dgm:t>
    </dgm:pt>
    <dgm:pt modelId="{BAD91652-9390-4BB5-9662-72D606090D25}" type="pres">
      <dgm:prSet presAssocID="{AA5ECE4E-AC80-4A94-87B6-41BCE456542D}" presName="parentLeftMargin" presStyleLbl="node1" presStyleIdx="0" presStyleCnt="3"/>
      <dgm:spPr/>
      <dgm:t>
        <a:bodyPr/>
        <a:lstStyle/>
        <a:p>
          <a:endParaRPr lang="zh-TW" altLang="en-US"/>
        </a:p>
      </dgm:t>
    </dgm:pt>
    <dgm:pt modelId="{4643845C-5C81-46BB-BD3F-9AD5BDE21EC9}" type="pres">
      <dgm:prSet presAssocID="{AA5ECE4E-AC80-4A94-87B6-41BCE456542D}" presName="parentText" presStyleLbl="node1" presStyleIdx="1" presStyleCnt="3" custScaleX="121729">
        <dgm:presLayoutVars>
          <dgm:chMax val="0"/>
          <dgm:bulletEnabled val="1"/>
        </dgm:presLayoutVars>
      </dgm:prSet>
      <dgm:spPr/>
      <dgm:t>
        <a:bodyPr/>
        <a:lstStyle/>
        <a:p>
          <a:endParaRPr lang="zh-TW" altLang="en-US"/>
        </a:p>
      </dgm:t>
    </dgm:pt>
    <dgm:pt modelId="{A3F7CA62-4C8B-4388-B05B-36729C7C8842}" type="pres">
      <dgm:prSet presAssocID="{AA5ECE4E-AC80-4A94-87B6-41BCE456542D}" presName="negativeSpace" presStyleCnt="0"/>
      <dgm:spPr/>
      <dgm:t>
        <a:bodyPr/>
        <a:lstStyle/>
        <a:p>
          <a:endParaRPr lang="zh-TW" altLang="en-US"/>
        </a:p>
      </dgm:t>
    </dgm:pt>
    <dgm:pt modelId="{027659B3-B789-4287-89D5-783E50A71AE1}" type="pres">
      <dgm:prSet presAssocID="{AA5ECE4E-AC80-4A94-87B6-41BCE456542D}" presName="childText" presStyleLbl="conFgAcc1" presStyleIdx="1" presStyleCnt="3" custLinFactNeighborX="-1835" custLinFactNeighborY="19871">
        <dgm:presLayoutVars>
          <dgm:bulletEnabled val="1"/>
        </dgm:presLayoutVars>
      </dgm:prSet>
      <dgm:spPr/>
      <dgm:t>
        <a:bodyPr/>
        <a:lstStyle/>
        <a:p>
          <a:endParaRPr lang="zh-TW" altLang="en-US"/>
        </a:p>
      </dgm:t>
    </dgm:pt>
    <dgm:pt modelId="{081125BD-25F3-4AF1-8034-D1D29C35D8D7}" type="pres">
      <dgm:prSet presAssocID="{23C62BE8-FF3E-4165-95A1-55366B7C5741}" presName="spaceBetweenRectangles" presStyleCnt="0"/>
      <dgm:spPr/>
      <dgm:t>
        <a:bodyPr/>
        <a:lstStyle/>
        <a:p>
          <a:endParaRPr lang="zh-TW" altLang="en-US"/>
        </a:p>
      </dgm:t>
    </dgm:pt>
    <dgm:pt modelId="{0D7694FA-9EE0-4FF3-9192-9A3068F60E76}" type="pres">
      <dgm:prSet presAssocID="{9038E39B-CB12-4474-B98C-91575E55E0ED}" presName="parentLin" presStyleCnt="0"/>
      <dgm:spPr/>
      <dgm:t>
        <a:bodyPr/>
        <a:lstStyle/>
        <a:p>
          <a:endParaRPr lang="zh-TW" altLang="en-US"/>
        </a:p>
      </dgm:t>
    </dgm:pt>
    <dgm:pt modelId="{58533075-A7EE-4DCC-99FE-F9B1B7B01554}" type="pres">
      <dgm:prSet presAssocID="{9038E39B-CB12-4474-B98C-91575E55E0ED}" presName="parentLeftMargin" presStyleLbl="node1" presStyleIdx="1" presStyleCnt="3"/>
      <dgm:spPr/>
      <dgm:t>
        <a:bodyPr/>
        <a:lstStyle/>
        <a:p>
          <a:endParaRPr lang="zh-TW" altLang="en-US"/>
        </a:p>
      </dgm:t>
    </dgm:pt>
    <dgm:pt modelId="{17986B8A-5081-414D-8FAC-CDB500757F33}" type="pres">
      <dgm:prSet presAssocID="{9038E39B-CB12-4474-B98C-91575E55E0ED}" presName="parentText" presStyleLbl="node1" presStyleIdx="2" presStyleCnt="3" custScaleX="121730">
        <dgm:presLayoutVars>
          <dgm:chMax val="0"/>
          <dgm:bulletEnabled val="1"/>
        </dgm:presLayoutVars>
      </dgm:prSet>
      <dgm:spPr/>
      <dgm:t>
        <a:bodyPr/>
        <a:lstStyle/>
        <a:p>
          <a:endParaRPr lang="zh-TW" altLang="en-US"/>
        </a:p>
      </dgm:t>
    </dgm:pt>
    <dgm:pt modelId="{2A521162-2998-4B2B-AAA7-A0447A6A090C}" type="pres">
      <dgm:prSet presAssocID="{9038E39B-CB12-4474-B98C-91575E55E0ED}" presName="negativeSpace" presStyleCnt="0"/>
      <dgm:spPr/>
      <dgm:t>
        <a:bodyPr/>
        <a:lstStyle/>
        <a:p>
          <a:endParaRPr lang="zh-TW" altLang="en-US"/>
        </a:p>
      </dgm:t>
    </dgm:pt>
    <dgm:pt modelId="{C7AC28A3-F17D-4A11-B905-993E38060CD0}" type="pres">
      <dgm:prSet presAssocID="{9038E39B-CB12-4474-B98C-91575E55E0ED}" presName="childText" presStyleLbl="conFgAcc1" presStyleIdx="2" presStyleCnt="3">
        <dgm:presLayoutVars>
          <dgm:bulletEnabled val="1"/>
        </dgm:presLayoutVars>
      </dgm:prSet>
      <dgm:spPr/>
      <dgm:t>
        <a:bodyPr/>
        <a:lstStyle/>
        <a:p>
          <a:endParaRPr lang="zh-TW" altLang="en-US"/>
        </a:p>
      </dgm:t>
    </dgm:pt>
  </dgm:ptLst>
  <dgm:cxnLst>
    <dgm:cxn modelId="{A5F239B9-FC63-43FA-8537-727A2452A6D0}" srcId="{D3914DF1-B221-47D7-A489-681AEA4E8161}" destId="{BA9981B9-6B48-46DE-9FAB-D2BA4E2B4EF9}" srcOrd="0" destOrd="0" parTransId="{BFAB9B44-4644-4ED0-9148-7AE3524FB054}" sibTransId="{95971960-7417-49FA-92C0-6771BB9097F8}"/>
    <dgm:cxn modelId="{379A4C13-4E68-4BFA-9037-64452BD01FB8}" srcId="{68A05A13-6CBD-4A7D-810C-65DF1EA430AB}" destId="{AA5ECE4E-AC80-4A94-87B6-41BCE456542D}" srcOrd="1" destOrd="0" parTransId="{F5AB22EE-78FB-41B6-9A4A-838F99553007}" sibTransId="{23C62BE8-FF3E-4165-95A1-55366B7C5741}"/>
    <dgm:cxn modelId="{8D6A4387-6392-42DE-A699-F6F86E1586F1}" srcId="{AA5ECE4E-AC80-4A94-87B6-41BCE456542D}" destId="{F9FFA088-CD8F-4BB8-91C8-36ED41F05942}" srcOrd="0" destOrd="0" parTransId="{2B933FF5-8254-4878-8022-D7F6EACB81BD}" sibTransId="{C817CDFD-8018-470F-A6AD-DCD5E93B553B}"/>
    <dgm:cxn modelId="{2DCFB758-CD68-43B1-AB7A-612542B609AE}" srcId="{68A05A13-6CBD-4A7D-810C-65DF1EA430AB}" destId="{D3914DF1-B221-47D7-A489-681AEA4E8161}" srcOrd="0" destOrd="0" parTransId="{ADD48303-EBDD-44F2-86C5-5C5F5CEDFFDF}" sibTransId="{D22DCCE1-8F4F-45B9-BCBE-12FBA34AEEBF}"/>
    <dgm:cxn modelId="{447E7430-1AC1-4D14-9FB2-0B7CD6ADB27A}" type="presOf" srcId="{D3914DF1-B221-47D7-A489-681AEA4E8161}" destId="{2403A95C-7D7F-490B-A6E6-AA971D63C425}" srcOrd="0" destOrd="0" presId="urn:microsoft.com/office/officeart/2005/8/layout/list1"/>
    <dgm:cxn modelId="{772B6C70-9775-49CC-A20B-ED5D038936A8}" type="presOf" srcId="{F9FFA088-CD8F-4BB8-91C8-36ED41F05942}" destId="{027659B3-B789-4287-89D5-783E50A71AE1}" srcOrd="0" destOrd="0" presId="urn:microsoft.com/office/officeart/2005/8/layout/list1"/>
    <dgm:cxn modelId="{3CF2307C-03DD-4360-A534-0B8DA23FA390}" srcId="{68A05A13-6CBD-4A7D-810C-65DF1EA430AB}" destId="{9038E39B-CB12-4474-B98C-91575E55E0ED}" srcOrd="2" destOrd="0" parTransId="{9521DF12-0C52-4668-920F-3E1D2A784810}" sibTransId="{13516698-FF47-403B-BDA7-5F1DEFF797C2}"/>
    <dgm:cxn modelId="{BCAD04AD-7D5B-4B24-9270-E33F027580FA}" type="presOf" srcId="{4D13E249-3AD5-47E6-9CD0-CE6EA4E7844C}" destId="{C7AC28A3-F17D-4A11-B905-993E38060CD0}" srcOrd="0" destOrd="0" presId="urn:microsoft.com/office/officeart/2005/8/layout/list1"/>
    <dgm:cxn modelId="{8B9DC325-9408-4018-86B6-0B8C034A8FE4}" type="presOf" srcId="{68A05A13-6CBD-4A7D-810C-65DF1EA430AB}" destId="{3483EFDE-F157-4C30-84E7-7D1E88D02EC1}" srcOrd="0" destOrd="0" presId="urn:microsoft.com/office/officeart/2005/8/layout/list1"/>
    <dgm:cxn modelId="{8AD37730-DF95-458E-B7AB-8078F242ECE9}" type="presOf" srcId="{BA9981B9-6B48-46DE-9FAB-D2BA4E2B4EF9}" destId="{2B14406D-A246-420E-A5C0-D8662BBB4627}" srcOrd="0" destOrd="0" presId="urn:microsoft.com/office/officeart/2005/8/layout/list1"/>
    <dgm:cxn modelId="{FBDFB598-4ED0-4DE0-897D-F753E1CE985F}" type="presOf" srcId="{AA5ECE4E-AC80-4A94-87B6-41BCE456542D}" destId="{BAD91652-9390-4BB5-9662-72D606090D25}" srcOrd="0" destOrd="0" presId="urn:microsoft.com/office/officeart/2005/8/layout/list1"/>
    <dgm:cxn modelId="{849879A2-64B4-4F3A-8705-D63CC0D644E6}" srcId="{9038E39B-CB12-4474-B98C-91575E55E0ED}" destId="{4D13E249-3AD5-47E6-9CD0-CE6EA4E7844C}" srcOrd="0" destOrd="0" parTransId="{5DB61DFA-4271-40A4-A2CE-457C144CFF62}" sibTransId="{F44D2E24-47C4-4650-B716-E25A2EE4D435}"/>
    <dgm:cxn modelId="{DE1EDAC2-CFAB-4448-993A-C7AF9A938ACC}" type="presOf" srcId="{AA5ECE4E-AC80-4A94-87B6-41BCE456542D}" destId="{4643845C-5C81-46BB-BD3F-9AD5BDE21EC9}" srcOrd="1" destOrd="0" presId="urn:microsoft.com/office/officeart/2005/8/layout/list1"/>
    <dgm:cxn modelId="{5129802B-912E-44E0-A2CC-9EBE012CAFB6}" type="presOf" srcId="{9038E39B-CB12-4474-B98C-91575E55E0ED}" destId="{17986B8A-5081-414D-8FAC-CDB500757F33}" srcOrd="1" destOrd="0" presId="urn:microsoft.com/office/officeart/2005/8/layout/list1"/>
    <dgm:cxn modelId="{7A4DA250-EF68-4872-BA25-96BCC8A732A3}" type="presOf" srcId="{D3914DF1-B221-47D7-A489-681AEA4E8161}" destId="{15412570-5393-40A1-B10E-FEB3F86098B2}" srcOrd="1" destOrd="0" presId="urn:microsoft.com/office/officeart/2005/8/layout/list1"/>
    <dgm:cxn modelId="{595B02EE-C18C-4BCE-B73B-FC5EB185BA92}" type="presOf" srcId="{9038E39B-CB12-4474-B98C-91575E55E0ED}" destId="{58533075-A7EE-4DCC-99FE-F9B1B7B01554}" srcOrd="0" destOrd="0" presId="urn:microsoft.com/office/officeart/2005/8/layout/list1"/>
    <dgm:cxn modelId="{B4BD3C6A-0D7C-4775-AA9A-E05AD1E26FD1}" type="presParOf" srcId="{3483EFDE-F157-4C30-84E7-7D1E88D02EC1}" destId="{0E38699F-BBDD-487B-92F2-4DABADBA5161}" srcOrd="0" destOrd="0" presId="urn:microsoft.com/office/officeart/2005/8/layout/list1"/>
    <dgm:cxn modelId="{4B60B79E-86BD-4CFD-866C-7DDAC2880215}" type="presParOf" srcId="{0E38699F-BBDD-487B-92F2-4DABADBA5161}" destId="{2403A95C-7D7F-490B-A6E6-AA971D63C425}" srcOrd="0" destOrd="0" presId="urn:microsoft.com/office/officeart/2005/8/layout/list1"/>
    <dgm:cxn modelId="{D0ECCA61-EC34-481B-B08C-9F528B3A42D7}" type="presParOf" srcId="{0E38699F-BBDD-487B-92F2-4DABADBA5161}" destId="{15412570-5393-40A1-B10E-FEB3F86098B2}" srcOrd="1" destOrd="0" presId="urn:microsoft.com/office/officeart/2005/8/layout/list1"/>
    <dgm:cxn modelId="{30AC3FFE-6EAF-4DDD-B420-C88FB9E21869}" type="presParOf" srcId="{3483EFDE-F157-4C30-84E7-7D1E88D02EC1}" destId="{1D4A1192-BB3E-439D-AF44-ED0CC00EBCF9}" srcOrd="1" destOrd="0" presId="urn:microsoft.com/office/officeart/2005/8/layout/list1"/>
    <dgm:cxn modelId="{71235BC5-7D91-443D-BF3F-37F07411AD55}" type="presParOf" srcId="{3483EFDE-F157-4C30-84E7-7D1E88D02EC1}" destId="{2B14406D-A246-420E-A5C0-D8662BBB4627}" srcOrd="2" destOrd="0" presId="urn:microsoft.com/office/officeart/2005/8/layout/list1"/>
    <dgm:cxn modelId="{1EADD93A-AB0B-4DF0-9E7C-CF2E56C19ADD}" type="presParOf" srcId="{3483EFDE-F157-4C30-84E7-7D1E88D02EC1}" destId="{FBC0CA6F-D656-4B75-ADFC-EBD6BC7133C2}" srcOrd="3" destOrd="0" presId="urn:microsoft.com/office/officeart/2005/8/layout/list1"/>
    <dgm:cxn modelId="{01708FCC-93E3-44B6-BA52-A6B6D942426C}" type="presParOf" srcId="{3483EFDE-F157-4C30-84E7-7D1E88D02EC1}" destId="{17D0F516-745B-4426-9FBF-EBF3602FE3D0}" srcOrd="4" destOrd="0" presId="urn:microsoft.com/office/officeart/2005/8/layout/list1"/>
    <dgm:cxn modelId="{16E1A2AB-8EE1-4F16-9F53-AD9B7DFB2F73}" type="presParOf" srcId="{17D0F516-745B-4426-9FBF-EBF3602FE3D0}" destId="{BAD91652-9390-4BB5-9662-72D606090D25}" srcOrd="0" destOrd="0" presId="urn:microsoft.com/office/officeart/2005/8/layout/list1"/>
    <dgm:cxn modelId="{92DACE6E-0FEE-40A0-8199-BF64FF316818}" type="presParOf" srcId="{17D0F516-745B-4426-9FBF-EBF3602FE3D0}" destId="{4643845C-5C81-46BB-BD3F-9AD5BDE21EC9}" srcOrd="1" destOrd="0" presId="urn:microsoft.com/office/officeart/2005/8/layout/list1"/>
    <dgm:cxn modelId="{6CA9CC9F-6F39-40FB-8FE4-62F09AD2015E}" type="presParOf" srcId="{3483EFDE-F157-4C30-84E7-7D1E88D02EC1}" destId="{A3F7CA62-4C8B-4388-B05B-36729C7C8842}" srcOrd="5" destOrd="0" presId="urn:microsoft.com/office/officeart/2005/8/layout/list1"/>
    <dgm:cxn modelId="{1C8C7BC8-F452-418E-8641-C84D171C6C9F}" type="presParOf" srcId="{3483EFDE-F157-4C30-84E7-7D1E88D02EC1}" destId="{027659B3-B789-4287-89D5-783E50A71AE1}" srcOrd="6" destOrd="0" presId="urn:microsoft.com/office/officeart/2005/8/layout/list1"/>
    <dgm:cxn modelId="{4702168A-2931-4F04-BC5A-E33A90615EB9}" type="presParOf" srcId="{3483EFDE-F157-4C30-84E7-7D1E88D02EC1}" destId="{081125BD-25F3-4AF1-8034-D1D29C35D8D7}" srcOrd="7" destOrd="0" presId="urn:microsoft.com/office/officeart/2005/8/layout/list1"/>
    <dgm:cxn modelId="{F4A578CE-EEB4-4BEB-BDAD-640C79764EDC}" type="presParOf" srcId="{3483EFDE-F157-4C30-84E7-7D1E88D02EC1}" destId="{0D7694FA-9EE0-4FF3-9192-9A3068F60E76}" srcOrd="8" destOrd="0" presId="urn:microsoft.com/office/officeart/2005/8/layout/list1"/>
    <dgm:cxn modelId="{C61CB0A7-FE66-48F7-8AA1-2E5AF9823EDA}" type="presParOf" srcId="{0D7694FA-9EE0-4FF3-9192-9A3068F60E76}" destId="{58533075-A7EE-4DCC-99FE-F9B1B7B01554}" srcOrd="0" destOrd="0" presId="urn:microsoft.com/office/officeart/2005/8/layout/list1"/>
    <dgm:cxn modelId="{BD38B570-42EB-4D22-8D53-E1EEA268F75B}" type="presParOf" srcId="{0D7694FA-9EE0-4FF3-9192-9A3068F60E76}" destId="{17986B8A-5081-414D-8FAC-CDB500757F33}" srcOrd="1" destOrd="0" presId="urn:microsoft.com/office/officeart/2005/8/layout/list1"/>
    <dgm:cxn modelId="{F7A380ED-1A76-4AED-BB06-907C5375C13A}" type="presParOf" srcId="{3483EFDE-F157-4C30-84E7-7D1E88D02EC1}" destId="{2A521162-2998-4B2B-AAA7-A0447A6A090C}" srcOrd="9" destOrd="0" presId="urn:microsoft.com/office/officeart/2005/8/layout/list1"/>
    <dgm:cxn modelId="{775B3B31-B5CE-438E-B78F-AC2D0161CC2F}" type="presParOf" srcId="{3483EFDE-F157-4C30-84E7-7D1E88D02EC1}" destId="{C7AC28A3-F17D-4A11-B905-993E38060CD0}"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24D660-19FD-4C2C-BEB4-DA1B83422306}" type="doc">
      <dgm:prSet loTypeId="urn:microsoft.com/office/officeart/2005/8/layout/hList1" loCatId="list" qsTypeId="urn:microsoft.com/office/officeart/2005/8/quickstyle/simple1" qsCatId="simple" csTypeId="urn:microsoft.com/office/officeart/2005/8/colors/accent2_4" csCatId="accent2" phldr="1"/>
      <dgm:spPr/>
      <dgm:t>
        <a:bodyPr/>
        <a:lstStyle/>
        <a:p>
          <a:endParaRPr lang="zh-TW" altLang="en-US"/>
        </a:p>
      </dgm:t>
    </dgm:pt>
    <dgm:pt modelId="{946E27FB-295D-415C-B1B3-896A6B64E987}">
      <dgm:prSet phldrT="[文字]" custT="1"/>
      <dgm:spPr>
        <a:solidFill>
          <a:srgbClr val="C5CFFF">
            <a:alpha val="89804"/>
          </a:srgbClr>
        </a:solidFill>
      </dgm:spPr>
      <dgm:t>
        <a:bodyPr/>
        <a:lstStyle/>
        <a:p>
          <a:r>
            <a:rPr lang="zh-TW" altLang="en-US" sz="2800" dirty="0" smtClean="0"/>
            <a:t>醫療費用</a:t>
          </a:r>
          <a:endParaRPr lang="zh-TW" altLang="en-US" sz="2800" dirty="0"/>
        </a:p>
      </dgm:t>
    </dgm:pt>
    <dgm:pt modelId="{F524845D-3E8D-49A0-A8EC-9BD46B24F96B}" type="parTrans" cxnId="{34AAB9F2-CF31-4A2B-B35B-B80BA83ECD7D}">
      <dgm:prSet/>
      <dgm:spPr/>
      <dgm:t>
        <a:bodyPr/>
        <a:lstStyle/>
        <a:p>
          <a:endParaRPr lang="zh-TW" altLang="en-US"/>
        </a:p>
      </dgm:t>
    </dgm:pt>
    <dgm:pt modelId="{2D0CA345-4466-4E5D-B30A-C343FA55F7DC}" type="sibTrans" cxnId="{34AAB9F2-CF31-4A2B-B35B-B80BA83ECD7D}">
      <dgm:prSet/>
      <dgm:spPr/>
      <dgm:t>
        <a:bodyPr/>
        <a:lstStyle/>
        <a:p>
          <a:endParaRPr lang="zh-TW" altLang="en-US"/>
        </a:p>
      </dgm:t>
    </dgm:pt>
    <dgm:pt modelId="{D123C72E-3513-49C2-9065-37BF8A640B39}">
      <dgm:prSet phldrT="[文字]" custT="1"/>
      <dgm:spPr>
        <a:solidFill>
          <a:schemeClr val="accent2">
            <a:lumMod val="75000"/>
          </a:schemeClr>
        </a:solidFill>
      </dgm:spPr>
      <dgm:t>
        <a:bodyPr/>
        <a:lstStyle/>
        <a:p>
          <a:r>
            <a:rPr lang="zh-TW" altLang="en-US" sz="4000" b="1" dirty="0" smtClean="0"/>
            <a:t>產險</a:t>
          </a:r>
          <a:endParaRPr lang="zh-TW" altLang="en-US" sz="4000" b="1" dirty="0"/>
        </a:p>
      </dgm:t>
    </dgm:pt>
    <dgm:pt modelId="{57659306-D133-4A47-9B98-983AD76CA922}" type="parTrans" cxnId="{C668828B-B731-4330-B9B9-3172999BB5C4}">
      <dgm:prSet/>
      <dgm:spPr/>
      <dgm:t>
        <a:bodyPr/>
        <a:lstStyle/>
        <a:p>
          <a:endParaRPr lang="zh-TW" altLang="en-US"/>
        </a:p>
      </dgm:t>
    </dgm:pt>
    <dgm:pt modelId="{5771524E-2339-4234-A3D7-7B1A567ACCAF}" type="sibTrans" cxnId="{C668828B-B731-4330-B9B9-3172999BB5C4}">
      <dgm:prSet/>
      <dgm:spPr/>
      <dgm:t>
        <a:bodyPr/>
        <a:lstStyle/>
        <a:p>
          <a:endParaRPr lang="zh-TW" altLang="en-US"/>
        </a:p>
      </dgm:t>
    </dgm:pt>
    <dgm:pt modelId="{FB728AD1-F10D-44E9-B5FD-CACC75F45990}">
      <dgm:prSet phldrT="[文字]"/>
      <dgm:spPr>
        <a:solidFill>
          <a:srgbClr val="C5CFFF">
            <a:alpha val="90000"/>
          </a:srgbClr>
        </a:solidFill>
      </dgm:spPr>
      <dgm:t>
        <a:bodyPr/>
        <a:lstStyle/>
        <a:p>
          <a:r>
            <a:rPr lang="zh-TW" altLang="en-US" dirty="0" smtClean="0"/>
            <a:t>雜項費用</a:t>
          </a:r>
          <a:r>
            <a:rPr lang="en-US" altLang="zh-TW" dirty="0" smtClean="0"/>
            <a:t>..</a:t>
          </a:r>
          <a:r>
            <a:rPr lang="zh-TW" altLang="en-US" dirty="0" smtClean="0"/>
            <a:t>等</a:t>
          </a:r>
          <a:endParaRPr lang="zh-TW" altLang="en-US" dirty="0"/>
        </a:p>
      </dgm:t>
    </dgm:pt>
    <dgm:pt modelId="{37AB5E3E-3C2C-4418-A79F-26A766D050FD}" type="sibTrans" cxnId="{0E36F595-2CF5-4593-9995-71A1B2D54C56}">
      <dgm:prSet/>
      <dgm:spPr/>
      <dgm:t>
        <a:bodyPr/>
        <a:lstStyle/>
        <a:p>
          <a:endParaRPr lang="zh-TW" altLang="en-US"/>
        </a:p>
      </dgm:t>
    </dgm:pt>
    <dgm:pt modelId="{A6F997B7-7888-4637-AE31-94F2540E2BD3}" type="parTrans" cxnId="{0E36F595-2CF5-4593-9995-71A1B2D54C56}">
      <dgm:prSet/>
      <dgm:spPr/>
      <dgm:t>
        <a:bodyPr/>
        <a:lstStyle/>
        <a:p>
          <a:endParaRPr lang="zh-TW" altLang="en-US"/>
        </a:p>
      </dgm:t>
    </dgm:pt>
    <dgm:pt modelId="{C65B806D-79B7-42E9-8127-85D5F69FFD82}">
      <dgm:prSet phldrT="[文字]"/>
      <dgm:spPr>
        <a:solidFill>
          <a:srgbClr val="C5CFFF">
            <a:alpha val="90000"/>
          </a:srgbClr>
        </a:solidFill>
      </dgm:spPr>
      <dgm:t>
        <a:bodyPr/>
        <a:lstStyle/>
        <a:p>
          <a:r>
            <a:rPr lang="zh-TW" altLang="en-US" dirty="0" smtClean="0"/>
            <a:t>看護設施費用</a:t>
          </a:r>
          <a:endParaRPr lang="zh-TW" altLang="en-US" dirty="0"/>
        </a:p>
      </dgm:t>
    </dgm:pt>
    <dgm:pt modelId="{DA2425B7-0439-4CCD-B597-E376139B3D1B}" type="sibTrans" cxnId="{D8397387-8139-4EF8-BB84-03248C055113}">
      <dgm:prSet/>
      <dgm:spPr/>
      <dgm:t>
        <a:bodyPr/>
        <a:lstStyle/>
        <a:p>
          <a:endParaRPr lang="zh-TW" altLang="en-US"/>
        </a:p>
      </dgm:t>
    </dgm:pt>
    <dgm:pt modelId="{00CEB924-9368-46D1-8311-E8013BC1C776}" type="parTrans" cxnId="{D8397387-8139-4EF8-BB84-03248C055113}">
      <dgm:prSet/>
      <dgm:spPr/>
      <dgm:t>
        <a:bodyPr/>
        <a:lstStyle/>
        <a:p>
          <a:endParaRPr lang="zh-TW" altLang="en-US"/>
        </a:p>
      </dgm:t>
    </dgm:pt>
    <dgm:pt modelId="{FD255C77-4D20-43EE-AF01-C7FBA111A901}">
      <dgm:prSet phldrT="[文字]" custT="1"/>
      <dgm:spPr>
        <a:solidFill>
          <a:schemeClr val="accent2">
            <a:lumMod val="75000"/>
          </a:schemeClr>
        </a:solidFill>
      </dgm:spPr>
      <dgm:t>
        <a:bodyPr/>
        <a:lstStyle/>
        <a:p>
          <a:r>
            <a:rPr lang="zh-TW" altLang="en-US" sz="4000" b="1" dirty="0" smtClean="0"/>
            <a:t>壽險</a:t>
          </a:r>
          <a:endParaRPr lang="zh-TW" altLang="en-US" sz="4000" b="1" dirty="0"/>
        </a:p>
      </dgm:t>
    </dgm:pt>
    <dgm:pt modelId="{1A3EC282-6887-4D86-87E6-9E4569921C0F}" type="sibTrans" cxnId="{88FD05D2-8901-4CD7-A313-D95DDA28BC5B}">
      <dgm:prSet/>
      <dgm:spPr/>
      <dgm:t>
        <a:bodyPr/>
        <a:lstStyle/>
        <a:p>
          <a:endParaRPr lang="zh-TW" altLang="en-US"/>
        </a:p>
      </dgm:t>
    </dgm:pt>
    <dgm:pt modelId="{F78E7CCA-5BA3-43A2-AFC7-B7AB888FA917}" type="parTrans" cxnId="{88FD05D2-8901-4CD7-A313-D95DDA28BC5B}">
      <dgm:prSet/>
      <dgm:spPr/>
      <dgm:t>
        <a:bodyPr/>
        <a:lstStyle/>
        <a:p>
          <a:endParaRPr lang="zh-TW" altLang="en-US"/>
        </a:p>
      </dgm:t>
    </dgm:pt>
    <dgm:pt modelId="{0B53049E-AA5E-45C0-B2DD-FB4FDF60782F}">
      <dgm:prSet phldrT="[文字]" custT="1"/>
      <dgm:spPr>
        <a:solidFill>
          <a:srgbClr val="C5CFFF">
            <a:alpha val="89804"/>
          </a:srgbClr>
        </a:solidFill>
      </dgm:spPr>
      <dgm:t>
        <a:bodyPr/>
        <a:lstStyle/>
        <a:p>
          <a:r>
            <a:rPr lang="zh-TW" altLang="en-US" sz="2800" dirty="0" smtClean="0"/>
            <a:t>照顧費用</a:t>
          </a:r>
        </a:p>
      </dgm:t>
    </dgm:pt>
    <dgm:pt modelId="{36345A22-247A-4DA5-9BF0-EECD9792E5BC}" type="sibTrans" cxnId="{0C607E3A-D5B4-4EBA-B39B-1BF264F7BCD8}">
      <dgm:prSet/>
      <dgm:spPr/>
      <dgm:t>
        <a:bodyPr/>
        <a:lstStyle/>
        <a:p>
          <a:endParaRPr lang="zh-TW" altLang="en-US"/>
        </a:p>
      </dgm:t>
    </dgm:pt>
    <dgm:pt modelId="{D4D3C2A1-E8D3-4202-91AE-E38A75033B60}" type="parTrans" cxnId="{0C607E3A-D5B4-4EBA-B39B-1BF264F7BCD8}">
      <dgm:prSet/>
      <dgm:spPr/>
      <dgm:t>
        <a:bodyPr/>
        <a:lstStyle/>
        <a:p>
          <a:endParaRPr lang="zh-TW" altLang="en-US"/>
        </a:p>
      </dgm:t>
    </dgm:pt>
    <dgm:pt modelId="{2500E834-682A-46F7-AAA2-73D26D56704F}" type="pres">
      <dgm:prSet presAssocID="{B324D660-19FD-4C2C-BEB4-DA1B83422306}" presName="Name0" presStyleCnt="0">
        <dgm:presLayoutVars>
          <dgm:dir/>
          <dgm:animLvl val="lvl"/>
          <dgm:resizeHandles val="exact"/>
        </dgm:presLayoutVars>
      </dgm:prSet>
      <dgm:spPr/>
      <dgm:t>
        <a:bodyPr/>
        <a:lstStyle/>
        <a:p>
          <a:endParaRPr lang="zh-TW" altLang="en-US"/>
        </a:p>
      </dgm:t>
    </dgm:pt>
    <dgm:pt modelId="{D282A6DC-5867-43F6-B3B8-63F238866B4D}" type="pres">
      <dgm:prSet presAssocID="{FD255C77-4D20-43EE-AF01-C7FBA111A901}" presName="composite" presStyleCnt="0"/>
      <dgm:spPr/>
    </dgm:pt>
    <dgm:pt modelId="{406091F6-F20B-4DCF-B5B9-C472FA0ECD0C}" type="pres">
      <dgm:prSet presAssocID="{FD255C77-4D20-43EE-AF01-C7FBA111A901}" presName="parTx" presStyleLbl="alignNode1" presStyleIdx="0" presStyleCnt="2">
        <dgm:presLayoutVars>
          <dgm:chMax val="0"/>
          <dgm:chPref val="0"/>
          <dgm:bulletEnabled val="1"/>
        </dgm:presLayoutVars>
      </dgm:prSet>
      <dgm:spPr/>
      <dgm:t>
        <a:bodyPr/>
        <a:lstStyle/>
        <a:p>
          <a:endParaRPr lang="zh-TW" altLang="en-US"/>
        </a:p>
      </dgm:t>
    </dgm:pt>
    <dgm:pt modelId="{4C5B01D6-B00D-4718-8B39-BBA479EB7D73}" type="pres">
      <dgm:prSet presAssocID="{FD255C77-4D20-43EE-AF01-C7FBA111A901}" presName="desTx" presStyleLbl="alignAccFollowNode1" presStyleIdx="0" presStyleCnt="2" custLinFactNeighborX="-1" custLinFactNeighborY="378">
        <dgm:presLayoutVars>
          <dgm:bulletEnabled val="1"/>
        </dgm:presLayoutVars>
      </dgm:prSet>
      <dgm:spPr/>
      <dgm:t>
        <a:bodyPr/>
        <a:lstStyle/>
        <a:p>
          <a:endParaRPr lang="zh-TW" altLang="en-US"/>
        </a:p>
      </dgm:t>
    </dgm:pt>
    <dgm:pt modelId="{C0F8CE77-5BD2-4BA0-9D5B-11594EFDC061}" type="pres">
      <dgm:prSet presAssocID="{1A3EC282-6887-4D86-87E6-9E4569921C0F}" presName="space" presStyleCnt="0"/>
      <dgm:spPr/>
    </dgm:pt>
    <dgm:pt modelId="{BD5D9FFF-223A-4153-B192-F4A312EBEB33}" type="pres">
      <dgm:prSet presAssocID="{D123C72E-3513-49C2-9065-37BF8A640B39}" presName="composite" presStyleCnt="0"/>
      <dgm:spPr/>
    </dgm:pt>
    <dgm:pt modelId="{D4D71CB3-CE37-4F4F-A491-CC0E4F8FA202}" type="pres">
      <dgm:prSet presAssocID="{D123C72E-3513-49C2-9065-37BF8A640B39}" presName="parTx" presStyleLbl="alignNode1" presStyleIdx="1" presStyleCnt="2">
        <dgm:presLayoutVars>
          <dgm:chMax val="0"/>
          <dgm:chPref val="0"/>
          <dgm:bulletEnabled val="1"/>
        </dgm:presLayoutVars>
      </dgm:prSet>
      <dgm:spPr/>
      <dgm:t>
        <a:bodyPr/>
        <a:lstStyle/>
        <a:p>
          <a:endParaRPr lang="zh-TW" altLang="en-US"/>
        </a:p>
      </dgm:t>
    </dgm:pt>
    <dgm:pt modelId="{42F83DC1-B4D5-4EA4-ADD8-400CBFE8CEF9}" type="pres">
      <dgm:prSet presAssocID="{D123C72E-3513-49C2-9065-37BF8A640B39}" presName="desTx" presStyleLbl="alignAccFollowNode1" presStyleIdx="1" presStyleCnt="2">
        <dgm:presLayoutVars>
          <dgm:bulletEnabled val="1"/>
        </dgm:presLayoutVars>
      </dgm:prSet>
      <dgm:spPr/>
      <dgm:t>
        <a:bodyPr/>
        <a:lstStyle/>
        <a:p>
          <a:endParaRPr lang="zh-TW" altLang="en-US"/>
        </a:p>
      </dgm:t>
    </dgm:pt>
  </dgm:ptLst>
  <dgm:cxnLst>
    <dgm:cxn modelId="{0E36F595-2CF5-4593-9995-71A1B2D54C56}" srcId="{D123C72E-3513-49C2-9065-37BF8A640B39}" destId="{FB728AD1-F10D-44E9-B5FD-CACC75F45990}" srcOrd="1" destOrd="0" parTransId="{A6F997B7-7888-4637-AE31-94F2540E2BD3}" sibTransId="{37AB5E3E-3C2C-4418-A79F-26A766D050FD}"/>
    <dgm:cxn modelId="{902393BC-A2CC-44A8-8CD9-57BEF56A5657}" type="presOf" srcId="{D123C72E-3513-49C2-9065-37BF8A640B39}" destId="{D4D71CB3-CE37-4F4F-A491-CC0E4F8FA202}" srcOrd="0" destOrd="0" presId="urn:microsoft.com/office/officeart/2005/8/layout/hList1"/>
    <dgm:cxn modelId="{C668828B-B731-4330-B9B9-3172999BB5C4}" srcId="{B324D660-19FD-4C2C-BEB4-DA1B83422306}" destId="{D123C72E-3513-49C2-9065-37BF8A640B39}" srcOrd="1" destOrd="0" parTransId="{57659306-D133-4A47-9B98-983AD76CA922}" sibTransId="{5771524E-2339-4234-A3D7-7B1A567ACCAF}"/>
    <dgm:cxn modelId="{34AAB9F2-CF31-4A2B-B35B-B80BA83ECD7D}" srcId="{FD255C77-4D20-43EE-AF01-C7FBA111A901}" destId="{946E27FB-295D-415C-B1B3-896A6B64E987}" srcOrd="0" destOrd="0" parTransId="{F524845D-3E8D-49A0-A8EC-9BD46B24F96B}" sibTransId="{2D0CA345-4466-4E5D-B30A-C343FA55F7DC}"/>
    <dgm:cxn modelId="{01A64F2B-D812-4864-ADC1-BBFAF50D8942}" type="presOf" srcId="{946E27FB-295D-415C-B1B3-896A6B64E987}" destId="{4C5B01D6-B00D-4718-8B39-BBA479EB7D73}" srcOrd="0" destOrd="0" presId="urn:microsoft.com/office/officeart/2005/8/layout/hList1"/>
    <dgm:cxn modelId="{FEBD7151-D834-4367-8401-FA8F4D068105}" type="presOf" srcId="{FD255C77-4D20-43EE-AF01-C7FBA111A901}" destId="{406091F6-F20B-4DCF-B5B9-C472FA0ECD0C}" srcOrd="0" destOrd="0" presId="urn:microsoft.com/office/officeart/2005/8/layout/hList1"/>
    <dgm:cxn modelId="{88FD05D2-8901-4CD7-A313-D95DDA28BC5B}" srcId="{B324D660-19FD-4C2C-BEB4-DA1B83422306}" destId="{FD255C77-4D20-43EE-AF01-C7FBA111A901}" srcOrd="0" destOrd="0" parTransId="{F78E7CCA-5BA3-43A2-AFC7-B7AB888FA917}" sibTransId="{1A3EC282-6887-4D86-87E6-9E4569921C0F}"/>
    <dgm:cxn modelId="{0C607E3A-D5B4-4EBA-B39B-1BF264F7BCD8}" srcId="{FD255C77-4D20-43EE-AF01-C7FBA111A901}" destId="{0B53049E-AA5E-45C0-B2DD-FB4FDF60782F}" srcOrd="1" destOrd="0" parTransId="{D4D3C2A1-E8D3-4202-91AE-E38A75033B60}" sibTransId="{36345A22-247A-4DA5-9BF0-EECD9792E5BC}"/>
    <dgm:cxn modelId="{184CC770-2612-496A-9E11-53D775B0C30D}" type="presOf" srcId="{0B53049E-AA5E-45C0-B2DD-FB4FDF60782F}" destId="{4C5B01D6-B00D-4718-8B39-BBA479EB7D73}" srcOrd="0" destOrd="1" presId="urn:microsoft.com/office/officeart/2005/8/layout/hList1"/>
    <dgm:cxn modelId="{D8397387-8139-4EF8-BB84-03248C055113}" srcId="{D123C72E-3513-49C2-9065-37BF8A640B39}" destId="{C65B806D-79B7-42E9-8127-85D5F69FFD82}" srcOrd="0" destOrd="0" parTransId="{00CEB924-9368-46D1-8311-E8013BC1C776}" sibTransId="{DA2425B7-0439-4CCD-B597-E376139B3D1B}"/>
    <dgm:cxn modelId="{43066D3B-211B-4155-9CD8-74E6A2A92A10}" type="presOf" srcId="{C65B806D-79B7-42E9-8127-85D5F69FFD82}" destId="{42F83DC1-B4D5-4EA4-ADD8-400CBFE8CEF9}" srcOrd="0" destOrd="0" presId="urn:microsoft.com/office/officeart/2005/8/layout/hList1"/>
    <dgm:cxn modelId="{C791A62D-A32D-4B79-B046-F749CB99850D}" type="presOf" srcId="{B324D660-19FD-4C2C-BEB4-DA1B83422306}" destId="{2500E834-682A-46F7-AAA2-73D26D56704F}" srcOrd="0" destOrd="0" presId="urn:microsoft.com/office/officeart/2005/8/layout/hList1"/>
    <dgm:cxn modelId="{EEA7C2CD-9C3F-493E-A6F5-ED4821E3CDA6}" type="presOf" srcId="{FB728AD1-F10D-44E9-B5FD-CACC75F45990}" destId="{42F83DC1-B4D5-4EA4-ADD8-400CBFE8CEF9}" srcOrd="0" destOrd="1" presId="urn:microsoft.com/office/officeart/2005/8/layout/hList1"/>
    <dgm:cxn modelId="{C4C8EFBC-3A38-42F7-A765-B40A1CE488A3}" type="presParOf" srcId="{2500E834-682A-46F7-AAA2-73D26D56704F}" destId="{D282A6DC-5867-43F6-B3B8-63F238866B4D}" srcOrd="0" destOrd="0" presId="urn:microsoft.com/office/officeart/2005/8/layout/hList1"/>
    <dgm:cxn modelId="{DBAD7E98-FA0F-4EAC-8F75-5898BC97A13F}" type="presParOf" srcId="{D282A6DC-5867-43F6-B3B8-63F238866B4D}" destId="{406091F6-F20B-4DCF-B5B9-C472FA0ECD0C}" srcOrd="0" destOrd="0" presId="urn:microsoft.com/office/officeart/2005/8/layout/hList1"/>
    <dgm:cxn modelId="{20F4AF2F-BA45-4BA4-9C65-4CDCE6CCE5F4}" type="presParOf" srcId="{D282A6DC-5867-43F6-B3B8-63F238866B4D}" destId="{4C5B01D6-B00D-4718-8B39-BBA479EB7D73}" srcOrd="1" destOrd="0" presId="urn:microsoft.com/office/officeart/2005/8/layout/hList1"/>
    <dgm:cxn modelId="{BA063D70-72E2-4CAD-A5EA-2659FCB589FC}" type="presParOf" srcId="{2500E834-682A-46F7-AAA2-73D26D56704F}" destId="{C0F8CE77-5BD2-4BA0-9D5B-11594EFDC061}" srcOrd="1" destOrd="0" presId="urn:microsoft.com/office/officeart/2005/8/layout/hList1"/>
    <dgm:cxn modelId="{3040EB11-799F-4E87-8991-383C2A1FB032}" type="presParOf" srcId="{2500E834-682A-46F7-AAA2-73D26D56704F}" destId="{BD5D9FFF-223A-4153-B192-F4A312EBEB33}" srcOrd="2" destOrd="0" presId="urn:microsoft.com/office/officeart/2005/8/layout/hList1"/>
    <dgm:cxn modelId="{270ED1D8-2A7C-4B42-951D-2282A9198305}" type="presParOf" srcId="{BD5D9FFF-223A-4153-B192-F4A312EBEB33}" destId="{D4D71CB3-CE37-4F4F-A491-CC0E4F8FA202}" srcOrd="0" destOrd="0" presId="urn:microsoft.com/office/officeart/2005/8/layout/hList1"/>
    <dgm:cxn modelId="{4990FFFF-5969-4BE3-BB1E-E5F4680BC321}" type="presParOf" srcId="{BD5D9FFF-223A-4153-B192-F4A312EBEB33}" destId="{42F83DC1-B4D5-4EA4-ADD8-400CBFE8CEF9}"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55ECCE-16D1-475C-9B6B-C014B330AB8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zh-TW" altLang="en-US"/>
        </a:p>
      </dgm:t>
    </dgm:pt>
    <dgm:pt modelId="{38B1D447-9D75-425F-9F5B-0BC3CBD165B5}">
      <dgm:prSet phldrT="[文字]" custT="1"/>
      <dgm:spPr>
        <a:solidFill>
          <a:schemeClr val="accent2">
            <a:lumMod val="75000"/>
          </a:schemeClr>
        </a:solidFill>
      </dgm:spPr>
      <dgm:t>
        <a:bodyPr/>
        <a:lstStyle/>
        <a:p>
          <a:r>
            <a:rPr lang="zh-TW" altLang="en-US" sz="2800" b="1" dirty="0" smtClean="0">
              <a:latin typeface="+mn-ea"/>
            </a:rPr>
            <a:t>損害補償原則  </a:t>
          </a:r>
          <a:endParaRPr lang="zh-TW" altLang="en-US" sz="2800" b="1" dirty="0"/>
        </a:p>
      </dgm:t>
    </dgm:pt>
    <dgm:pt modelId="{B163D55E-11A8-4425-AFD7-8860B334B488}" type="parTrans" cxnId="{E4F32D30-28EC-42B6-81B1-0F512E2FADBB}">
      <dgm:prSet/>
      <dgm:spPr/>
      <dgm:t>
        <a:bodyPr/>
        <a:lstStyle/>
        <a:p>
          <a:endParaRPr lang="zh-TW" altLang="en-US"/>
        </a:p>
      </dgm:t>
    </dgm:pt>
    <dgm:pt modelId="{8D29276C-AE72-4ABD-9228-9964CCB56527}" type="sibTrans" cxnId="{E4F32D30-28EC-42B6-81B1-0F512E2FADBB}">
      <dgm:prSet/>
      <dgm:spPr/>
      <dgm:t>
        <a:bodyPr/>
        <a:lstStyle/>
        <a:p>
          <a:endParaRPr lang="zh-TW" altLang="en-US"/>
        </a:p>
      </dgm:t>
    </dgm:pt>
    <dgm:pt modelId="{C35CBCFB-3693-49B9-A051-6F7F5F062762}">
      <dgm:prSet phldrT="[文字]" custT="1"/>
      <dgm:spPr>
        <a:solidFill>
          <a:schemeClr val="accent2">
            <a:lumMod val="75000"/>
          </a:schemeClr>
        </a:solidFill>
      </dgm:spPr>
      <dgm:t>
        <a:bodyPr/>
        <a:lstStyle/>
        <a:p>
          <a:r>
            <a:rPr lang="zh-TW" altLang="en-US" sz="2800" b="1" dirty="0" smtClean="0">
              <a:latin typeface="+mn-ea"/>
            </a:rPr>
            <a:t>費用利益原則</a:t>
          </a:r>
          <a:endParaRPr lang="zh-TW" altLang="en-US" sz="2800" b="1" dirty="0"/>
        </a:p>
      </dgm:t>
    </dgm:pt>
    <dgm:pt modelId="{481D55A4-72F2-46D4-A0FF-F235781DD5F9}" type="parTrans" cxnId="{D1ED5139-28F9-453D-9108-E45C47E3D354}">
      <dgm:prSet/>
      <dgm:spPr/>
      <dgm:t>
        <a:bodyPr/>
        <a:lstStyle/>
        <a:p>
          <a:endParaRPr lang="zh-TW" altLang="en-US"/>
        </a:p>
      </dgm:t>
    </dgm:pt>
    <dgm:pt modelId="{92E6879A-B4A6-4C4E-A2B9-C3A1A510104D}" type="sibTrans" cxnId="{D1ED5139-28F9-453D-9108-E45C47E3D354}">
      <dgm:prSet/>
      <dgm:spPr/>
      <dgm:t>
        <a:bodyPr/>
        <a:lstStyle/>
        <a:p>
          <a:endParaRPr lang="zh-TW" altLang="en-US"/>
        </a:p>
      </dgm:t>
    </dgm:pt>
    <dgm:pt modelId="{4D0E1287-8F4D-4142-970C-B5EBD1C31CA8}">
      <dgm:prSet phldrT="[文字]" custT="1"/>
      <dgm:spPr>
        <a:solidFill>
          <a:schemeClr val="accent2">
            <a:lumMod val="75000"/>
          </a:schemeClr>
        </a:solidFill>
      </dgm:spPr>
      <dgm:t>
        <a:bodyPr/>
        <a:lstStyle/>
        <a:p>
          <a:r>
            <a:rPr lang="zh-TW" altLang="en-US" sz="2800" b="1" dirty="0" smtClean="0">
              <a:latin typeface="+mn-ea"/>
            </a:rPr>
            <a:t>實支金額原則</a:t>
          </a:r>
          <a:endParaRPr lang="zh-TW" altLang="en-US" sz="2800" b="1" dirty="0"/>
        </a:p>
      </dgm:t>
    </dgm:pt>
    <dgm:pt modelId="{36EDB5C7-B26D-4018-B712-17D10070FCDF}" type="parTrans" cxnId="{E1B0EB69-8E94-4160-9522-9EAC942E8F8E}">
      <dgm:prSet/>
      <dgm:spPr/>
      <dgm:t>
        <a:bodyPr/>
        <a:lstStyle/>
        <a:p>
          <a:endParaRPr lang="zh-TW" altLang="en-US"/>
        </a:p>
      </dgm:t>
    </dgm:pt>
    <dgm:pt modelId="{3D86D1AD-A6D3-4CD6-8B51-7FD5D876C33D}" type="sibTrans" cxnId="{E1B0EB69-8E94-4160-9522-9EAC942E8F8E}">
      <dgm:prSet/>
      <dgm:spPr/>
      <dgm:t>
        <a:bodyPr/>
        <a:lstStyle/>
        <a:p>
          <a:endParaRPr lang="zh-TW" altLang="en-US"/>
        </a:p>
      </dgm:t>
    </dgm:pt>
    <dgm:pt modelId="{F9A285D7-1C6F-4E43-A36C-84BE888CF823}">
      <dgm:prSet phldrT="[文字]" custT="1"/>
      <dgm:spPr>
        <a:solidFill>
          <a:schemeClr val="accent2">
            <a:lumMod val="75000"/>
          </a:schemeClr>
        </a:solidFill>
      </dgm:spPr>
      <dgm:t>
        <a:bodyPr/>
        <a:lstStyle/>
        <a:p>
          <a:r>
            <a:rPr lang="zh-TW" altLang="en-US" sz="2600" b="1" dirty="0" smtClean="0">
              <a:latin typeface="+mn-ea"/>
            </a:rPr>
            <a:t>保險金一次</a:t>
          </a:r>
          <a:endParaRPr lang="en-US" altLang="zh-TW" sz="2600" b="1" dirty="0" smtClean="0">
            <a:latin typeface="+mn-ea"/>
          </a:endParaRPr>
        </a:p>
        <a:p>
          <a:r>
            <a:rPr lang="zh-TW" altLang="en-US" sz="2600" b="1" dirty="0" smtClean="0">
              <a:latin typeface="+mn-ea"/>
            </a:rPr>
            <a:t>賠付原則</a:t>
          </a:r>
          <a:endParaRPr lang="zh-TW" altLang="en-US" sz="2600" b="1" dirty="0"/>
        </a:p>
      </dgm:t>
    </dgm:pt>
    <dgm:pt modelId="{93CAE2B5-4FB5-4896-97F9-87625359758B}" type="parTrans" cxnId="{407A8BCB-175C-4B2A-A9A0-5CC1DEA72040}">
      <dgm:prSet/>
      <dgm:spPr/>
      <dgm:t>
        <a:bodyPr/>
        <a:lstStyle/>
        <a:p>
          <a:endParaRPr lang="zh-TW" altLang="en-US"/>
        </a:p>
      </dgm:t>
    </dgm:pt>
    <dgm:pt modelId="{25D7F2AA-2650-493C-BC22-EF1DA0FE5969}" type="sibTrans" cxnId="{407A8BCB-175C-4B2A-A9A0-5CC1DEA72040}">
      <dgm:prSet/>
      <dgm:spPr/>
      <dgm:t>
        <a:bodyPr/>
        <a:lstStyle/>
        <a:p>
          <a:endParaRPr lang="zh-TW" altLang="en-US"/>
        </a:p>
      </dgm:t>
    </dgm:pt>
    <dgm:pt modelId="{6402A0C7-EC89-4B6C-A1A8-0BB6F5315652}">
      <dgm:prSet phldrT="[文字]" custT="1"/>
      <dgm:spPr>
        <a:solidFill>
          <a:schemeClr val="accent2">
            <a:lumMod val="75000"/>
          </a:schemeClr>
        </a:solidFill>
      </dgm:spPr>
      <dgm:t>
        <a:bodyPr/>
        <a:lstStyle/>
        <a:p>
          <a:r>
            <a:rPr lang="zh-TW" altLang="en-US" sz="2600" b="1" dirty="0" smtClean="0">
              <a:latin typeface="+mn-ea"/>
            </a:rPr>
            <a:t>不分紅保單</a:t>
          </a:r>
          <a:endParaRPr lang="en-US" altLang="zh-TW" sz="2600" b="1" dirty="0" smtClean="0">
            <a:latin typeface="+mn-ea"/>
          </a:endParaRPr>
        </a:p>
        <a:p>
          <a:r>
            <a:rPr lang="zh-TW" altLang="en-US" sz="2600" b="1" dirty="0" smtClean="0">
              <a:latin typeface="+mn-ea"/>
            </a:rPr>
            <a:t>原則</a:t>
          </a:r>
          <a:endParaRPr lang="zh-TW" altLang="en-US" sz="2600" b="1" dirty="0"/>
        </a:p>
      </dgm:t>
    </dgm:pt>
    <dgm:pt modelId="{280E0DAD-2248-4790-AB6B-61725354D36B}" type="parTrans" cxnId="{C57523BC-4C30-47C2-95B3-1B53092C3A65}">
      <dgm:prSet/>
      <dgm:spPr/>
      <dgm:t>
        <a:bodyPr/>
        <a:lstStyle/>
        <a:p>
          <a:endParaRPr lang="zh-TW" altLang="en-US"/>
        </a:p>
      </dgm:t>
    </dgm:pt>
    <dgm:pt modelId="{3A8FA029-0D3C-4688-BAA4-A5B50E09ECBE}" type="sibTrans" cxnId="{C57523BC-4C30-47C2-95B3-1B53092C3A65}">
      <dgm:prSet/>
      <dgm:spPr/>
      <dgm:t>
        <a:bodyPr/>
        <a:lstStyle/>
        <a:p>
          <a:endParaRPr lang="zh-TW" altLang="en-US"/>
        </a:p>
      </dgm:t>
    </dgm:pt>
    <dgm:pt modelId="{133C9342-57C2-40FB-893C-CB14A15361E9}">
      <dgm:prSet phldrT="[文字]" custT="1"/>
      <dgm:spPr>
        <a:solidFill>
          <a:schemeClr val="accent2">
            <a:lumMod val="75000"/>
          </a:schemeClr>
        </a:solidFill>
      </dgm:spPr>
      <dgm:t>
        <a:bodyPr/>
        <a:lstStyle/>
        <a:p>
          <a:r>
            <a:rPr lang="zh-TW" altLang="en-US" sz="2600" b="1" dirty="0" smtClean="0">
              <a:latin typeface="+mn-ea"/>
            </a:rPr>
            <a:t>全新獨立保單設計原則</a:t>
          </a:r>
          <a:endParaRPr lang="zh-TW" altLang="en-US" sz="2600" b="1" dirty="0"/>
        </a:p>
      </dgm:t>
    </dgm:pt>
    <dgm:pt modelId="{D2EF237E-07DC-4735-920C-3F293AE7128F}" type="parTrans" cxnId="{1332B8FA-8621-4684-9718-C82E49736FEA}">
      <dgm:prSet/>
      <dgm:spPr/>
      <dgm:t>
        <a:bodyPr/>
        <a:lstStyle/>
        <a:p>
          <a:endParaRPr lang="zh-TW" altLang="en-US"/>
        </a:p>
      </dgm:t>
    </dgm:pt>
    <dgm:pt modelId="{927E87DD-E185-4A72-B47A-180E17670D42}" type="sibTrans" cxnId="{1332B8FA-8621-4684-9718-C82E49736FEA}">
      <dgm:prSet/>
      <dgm:spPr/>
      <dgm:t>
        <a:bodyPr/>
        <a:lstStyle/>
        <a:p>
          <a:endParaRPr lang="zh-TW" altLang="en-US"/>
        </a:p>
      </dgm:t>
    </dgm:pt>
    <dgm:pt modelId="{1D0A76B2-F69E-4A21-878F-0111253AA0B5}">
      <dgm:prSet phldrT="[文字]" custT="1"/>
      <dgm:spPr>
        <a:solidFill>
          <a:schemeClr val="accent2">
            <a:lumMod val="75000"/>
          </a:schemeClr>
        </a:solidFill>
      </dgm:spPr>
      <dgm:t>
        <a:bodyPr/>
        <a:lstStyle/>
        <a:p>
          <a:r>
            <a:rPr lang="zh-TW" altLang="en-US" sz="2800" b="1" dirty="0" smtClean="0">
              <a:latin typeface="+mn-ea"/>
            </a:rPr>
            <a:t>獨立責任基礎</a:t>
          </a:r>
          <a:endParaRPr lang="en-US" altLang="zh-TW" sz="2800" b="1" dirty="0" smtClean="0">
            <a:latin typeface="+mn-ea"/>
          </a:endParaRPr>
        </a:p>
        <a:p>
          <a:r>
            <a:rPr lang="zh-TW" altLang="en-US" sz="2800" b="1" dirty="0" smtClean="0">
              <a:latin typeface="+mn-ea"/>
            </a:rPr>
            <a:t>分攤賠款</a:t>
          </a:r>
          <a:endParaRPr lang="zh-TW" altLang="en-US" sz="2800" b="1" dirty="0"/>
        </a:p>
      </dgm:t>
    </dgm:pt>
    <dgm:pt modelId="{AEE89886-ACE9-403C-AB90-1C00F1D238FC}" type="parTrans" cxnId="{675FF58F-6747-4028-A29B-629F237D7974}">
      <dgm:prSet/>
      <dgm:spPr/>
      <dgm:t>
        <a:bodyPr/>
        <a:lstStyle/>
        <a:p>
          <a:endParaRPr lang="zh-TW" altLang="en-US"/>
        </a:p>
      </dgm:t>
    </dgm:pt>
    <dgm:pt modelId="{9B32A3C2-E88A-4207-ABBB-EF25488DC8BD}" type="sibTrans" cxnId="{675FF58F-6747-4028-A29B-629F237D7974}">
      <dgm:prSet/>
      <dgm:spPr/>
      <dgm:t>
        <a:bodyPr/>
        <a:lstStyle/>
        <a:p>
          <a:endParaRPr lang="zh-TW" altLang="en-US"/>
        </a:p>
      </dgm:t>
    </dgm:pt>
    <dgm:pt modelId="{5D2CE544-456E-4844-BD72-745C6DD75DC6}" type="pres">
      <dgm:prSet presAssocID="{A555ECCE-16D1-475C-9B6B-C014B330AB81}" presName="diagram" presStyleCnt="0">
        <dgm:presLayoutVars>
          <dgm:dir/>
          <dgm:resizeHandles val="exact"/>
        </dgm:presLayoutVars>
      </dgm:prSet>
      <dgm:spPr/>
      <dgm:t>
        <a:bodyPr/>
        <a:lstStyle/>
        <a:p>
          <a:endParaRPr lang="zh-TW" altLang="en-US"/>
        </a:p>
      </dgm:t>
    </dgm:pt>
    <dgm:pt modelId="{6E1AE691-2D0A-427C-86D7-26429C700D8A}" type="pres">
      <dgm:prSet presAssocID="{38B1D447-9D75-425F-9F5B-0BC3CBD165B5}" presName="node" presStyleLbl="node1" presStyleIdx="0" presStyleCnt="7">
        <dgm:presLayoutVars>
          <dgm:bulletEnabled val="1"/>
        </dgm:presLayoutVars>
      </dgm:prSet>
      <dgm:spPr/>
      <dgm:t>
        <a:bodyPr/>
        <a:lstStyle/>
        <a:p>
          <a:endParaRPr lang="zh-TW" altLang="en-US"/>
        </a:p>
      </dgm:t>
    </dgm:pt>
    <dgm:pt modelId="{445F555A-ED94-4791-B573-28F92E84AA89}" type="pres">
      <dgm:prSet presAssocID="{8D29276C-AE72-4ABD-9228-9964CCB56527}" presName="sibTrans" presStyleCnt="0"/>
      <dgm:spPr/>
    </dgm:pt>
    <dgm:pt modelId="{F9E2E573-7DA9-43EC-8B54-451681A9C912}" type="pres">
      <dgm:prSet presAssocID="{C35CBCFB-3693-49B9-A051-6F7F5F062762}" presName="node" presStyleLbl="node1" presStyleIdx="1" presStyleCnt="7">
        <dgm:presLayoutVars>
          <dgm:bulletEnabled val="1"/>
        </dgm:presLayoutVars>
      </dgm:prSet>
      <dgm:spPr/>
      <dgm:t>
        <a:bodyPr/>
        <a:lstStyle/>
        <a:p>
          <a:endParaRPr lang="zh-TW" altLang="en-US"/>
        </a:p>
      </dgm:t>
    </dgm:pt>
    <dgm:pt modelId="{FF60856E-C83C-4294-9370-95D22E531703}" type="pres">
      <dgm:prSet presAssocID="{92E6879A-B4A6-4C4E-A2B9-C3A1A510104D}" presName="sibTrans" presStyleCnt="0"/>
      <dgm:spPr/>
    </dgm:pt>
    <dgm:pt modelId="{2B687572-F76B-44A0-A673-A6541639D384}" type="pres">
      <dgm:prSet presAssocID="{4D0E1287-8F4D-4142-970C-B5EBD1C31CA8}" presName="node" presStyleLbl="node1" presStyleIdx="2" presStyleCnt="7">
        <dgm:presLayoutVars>
          <dgm:bulletEnabled val="1"/>
        </dgm:presLayoutVars>
      </dgm:prSet>
      <dgm:spPr/>
      <dgm:t>
        <a:bodyPr/>
        <a:lstStyle/>
        <a:p>
          <a:endParaRPr lang="zh-TW" altLang="en-US"/>
        </a:p>
      </dgm:t>
    </dgm:pt>
    <dgm:pt modelId="{B47B09B7-0435-4963-AF77-E7DD3D10E6AC}" type="pres">
      <dgm:prSet presAssocID="{3D86D1AD-A6D3-4CD6-8B51-7FD5D876C33D}" presName="sibTrans" presStyleCnt="0"/>
      <dgm:spPr/>
    </dgm:pt>
    <dgm:pt modelId="{77FAFA1E-876D-4FAC-AB99-58D774B483C7}" type="pres">
      <dgm:prSet presAssocID="{F9A285D7-1C6F-4E43-A36C-84BE888CF823}" presName="node" presStyleLbl="node1" presStyleIdx="3" presStyleCnt="7">
        <dgm:presLayoutVars>
          <dgm:bulletEnabled val="1"/>
        </dgm:presLayoutVars>
      </dgm:prSet>
      <dgm:spPr/>
      <dgm:t>
        <a:bodyPr/>
        <a:lstStyle/>
        <a:p>
          <a:endParaRPr lang="zh-TW" altLang="en-US"/>
        </a:p>
      </dgm:t>
    </dgm:pt>
    <dgm:pt modelId="{7053BCBE-97E8-4BBF-AFA8-80017C089BC8}" type="pres">
      <dgm:prSet presAssocID="{25D7F2AA-2650-493C-BC22-EF1DA0FE5969}" presName="sibTrans" presStyleCnt="0"/>
      <dgm:spPr/>
    </dgm:pt>
    <dgm:pt modelId="{B934769E-1D49-46BC-97D6-E3156EBF5846}" type="pres">
      <dgm:prSet presAssocID="{6402A0C7-EC89-4B6C-A1A8-0BB6F5315652}" presName="node" presStyleLbl="node1" presStyleIdx="4" presStyleCnt="7">
        <dgm:presLayoutVars>
          <dgm:bulletEnabled val="1"/>
        </dgm:presLayoutVars>
      </dgm:prSet>
      <dgm:spPr/>
      <dgm:t>
        <a:bodyPr/>
        <a:lstStyle/>
        <a:p>
          <a:endParaRPr lang="zh-TW" altLang="en-US"/>
        </a:p>
      </dgm:t>
    </dgm:pt>
    <dgm:pt modelId="{4C7BD7D9-83A9-43DA-8D5F-58EE4360BDF4}" type="pres">
      <dgm:prSet presAssocID="{3A8FA029-0D3C-4688-BAA4-A5B50E09ECBE}" presName="sibTrans" presStyleCnt="0"/>
      <dgm:spPr/>
    </dgm:pt>
    <dgm:pt modelId="{F9C513BB-D8F3-4C75-AC96-4919F0B0B761}" type="pres">
      <dgm:prSet presAssocID="{133C9342-57C2-40FB-893C-CB14A15361E9}" presName="node" presStyleLbl="node1" presStyleIdx="5" presStyleCnt="7">
        <dgm:presLayoutVars>
          <dgm:bulletEnabled val="1"/>
        </dgm:presLayoutVars>
      </dgm:prSet>
      <dgm:spPr/>
      <dgm:t>
        <a:bodyPr/>
        <a:lstStyle/>
        <a:p>
          <a:endParaRPr lang="zh-TW" altLang="en-US"/>
        </a:p>
      </dgm:t>
    </dgm:pt>
    <dgm:pt modelId="{5059C167-D948-4B9B-B21A-8A5171C3B38B}" type="pres">
      <dgm:prSet presAssocID="{927E87DD-E185-4A72-B47A-180E17670D42}" presName="sibTrans" presStyleCnt="0"/>
      <dgm:spPr/>
    </dgm:pt>
    <dgm:pt modelId="{FE071EF8-2B8B-4CCB-ADBF-40E9A52BF770}" type="pres">
      <dgm:prSet presAssocID="{1D0A76B2-F69E-4A21-878F-0111253AA0B5}" presName="node" presStyleLbl="node1" presStyleIdx="6" presStyleCnt="7" custScaleX="156273">
        <dgm:presLayoutVars>
          <dgm:bulletEnabled val="1"/>
        </dgm:presLayoutVars>
      </dgm:prSet>
      <dgm:spPr/>
      <dgm:t>
        <a:bodyPr/>
        <a:lstStyle/>
        <a:p>
          <a:endParaRPr lang="zh-TW" altLang="en-US"/>
        </a:p>
      </dgm:t>
    </dgm:pt>
  </dgm:ptLst>
  <dgm:cxnLst>
    <dgm:cxn modelId="{E10A8139-21AF-4D2D-ABAA-868EACA1C638}" type="presOf" srcId="{133C9342-57C2-40FB-893C-CB14A15361E9}" destId="{F9C513BB-D8F3-4C75-AC96-4919F0B0B761}" srcOrd="0" destOrd="0" presId="urn:microsoft.com/office/officeart/2005/8/layout/default"/>
    <dgm:cxn modelId="{675FF58F-6747-4028-A29B-629F237D7974}" srcId="{A555ECCE-16D1-475C-9B6B-C014B330AB81}" destId="{1D0A76B2-F69E-4A21-878F-0111253AA0B5}" srcOrd="6" destOrd="0" parTransId="{AEE89886-ACE9-403C-AB90-1C00F1D238FC}" sibTransId="{9B32A3C2-E88A-4207-ABBB-EF25488DC8BD}"/>
    <dgm:cxn modelId="{C25839A7-2BA2-4242-803C-E9FABA37FEF0}" type="presOf" srcId="{6402A0C7-EC89-4B6C-A1A8-0BB6F5315652}" destId="{B934769E-1D49-46BC-97D6-E3156EBF5846}" srcOrd="0" destOrd="0" presId="urn:microsoft.com/office/officeart/2005/8/layout/default"/>
    <dgm:cxn modelId="{E3F4566C-7075-4027-94C4-69A0C337E613}" type="presOf" srcId="{1D0A76B2-F69E-4A21-878F-0111253AA0B5}" destId="{FE071EF8-2B8B-4CCB-ADBF-40E9A52BF770}" srcOrd="0" destOrd="0" presId="urn:microsoft.com/office/officeart/2005/8/layout/default"/>
    <dgm:cxn modelId="{1332B8FA-8621-4684-9718-C82E49736FEA}" srcId="{A555ECCE-16D1-475C-9B6B-C014B330AB81}" destId="{133C9342-57C2-40FB-893C-CB14A15361E9}" srcOrd="5" destOrd="0" parTransId="{D2EF237E-07DC-4735-920C-3F293AE7128F}" sibTransId="{927E87DD-E185-4A72-B47A-180E17670D42}"/>
    <dgm:cxn modelId="{C57523BC-4C30-47C2-95B3-1B53092C3A65}" srcId="{A555ECCE-16D1-475C-9B6B-C014B330AB81}" destId="{6402A0C7-EC89-4B6C-A1A8-0BB6F5315652}" srcOrd="4" destOrd="0" parTransId="{280E0DAD-2248-4790-AB6B-61725354D36B}" sibTransId="{3A8FA029-0D3C-4688-BAA4-A5B50E09ECBE}"/>
    <dgm:cxn modelId="{407A8BCB-175C-4B2A-A9A0-5CC1DEA72040}" srcId="{A555ECCE-16D1-475C-9B6B-C014B330AB81}" destId="{F9A285D7-1C6F-4E43-A36C-84BE888CF823}" srcOrd="3" destOrd="0" parTransId="{93CAE2B5-4FB5-4896-97F9-87625359758B}" sibTransId="{25D7F2AA-2650-493C-BC22-EF1DA0FE5969}"/>
    <dgm:cxn modelId="{47566D8C-B2A7-4E62-A78F-6CB94ADFA2CA}" type="presOf" srcId="{A555ECCE-16D1-475C-9B6B-C014B330AB81}" destId="{5D2CE544-456E-4844-BD72-745C6DD75DC6}" srcOrd="0" destOrd="0" presId="urn:microsoft.com/office/officeart/2005/8/layout/default"/>
    <dgm:cxn modelId="{385DEB16-0FB5-4864-ABA6-A0397B1690EA}" type="presOf" srcId="{C35CBCFB-3693-49B9-A051-6F7F5F062762}" destId="{F9E2E573-7DA9-43EC-8B54-451681A9C912}" srcOrd="0" destOrd="0" presId="urn:microsoft.com/office/officeart/2005/8/layout/default"/>
    <dgm:cxn modelId="{4E68C3CB-8139-482E-B45F-8429BE507C94}" type="presOf" srcId="{38B1D447-9D75-425F-9F5B-0BC3CBD165B5}" destId="{6E1AE691-2D0A-427C-86D7-26429C700D8A}" srcOrd="0" destOrd="0" presId="urn:microsoft.com/office/officeart/2005/8/layout/default"/>
    <dgm:cxn modelId="{ABF968AF-68B8-4F19-B341-DF80C7054D61}" type="presOf" srcId="{4D0E1287-8F4D-4142-970C-B5EBD1C31CA8}" destId="{2B687572-F76B-44A0-A673-A6541639D384}" srcOrd="0" destOrd="0" presId="urn:microsoft.com/office/officeart/2005/8/layout/default"/>
    <dgm:cxn modelId="{D1ED5139-28F9-453D-9108-E45C47E3D354}" srcId="{A555ECCE-16D1-475C-9B6B-C014B330AB81}" destId="{C35CBCFB-3693-49B9-A051-6F7F5F062762}" srcOrd="1" destOrd="0" parTransId="{481D55A4-72F2-46D4-A0FF-F235781DD5F9}" sibTransId="{92E6879A-B4A6-4C4E-A2B9-C3A1A510104D}"/>
    <dgm:cxn modelId="{E4F32D30-28EC-42B6-81B1-0F512E2FADBB}" srcId="{A555ECCE-16D1-475C-9B6B-C014B330AB81}" destId="{38B1D447-9D75-425F-9F5B-0BC3CBD165B5}" srcOrd="0" destOrd="0" parTransId="{B163D55E-11A8-4425-AFD7-8860B334B488}" sibTransId="{8D29276C-AE72-4ABD-9228-9964CCB56527}"/>
    <dgm:cxn modelId="{4BA4D1C0-EDBB-48B6-A856-3E05F96C2A52}" type="presOf" srcId="{F9A285D7-1C6F-4E43-A36C-84BE888CF823}" destId="{77FAFA1E-876D-4FAC-AB99-58D774B483C7}" srcOrd="0" destOrd="0" presId="urn:microsoft.com/office/officeart/2005/8/layout/default"/>
    <dgm:cxn modelId="{E1B0EB69-8E94-4160-9522-9EAC942E8F8E}" srcId="{A555ECCE-16D1-475C-9B6B-C014B330AB81}" destId="{4D0E1287-8F4D-4142-970C-B5EBD1C31CA8}" srcOrd="2" destOrd="0" parTransId="{36EDB5C7-B26D-4018-B712-17D10070FCDF}" sibTransId="{3D86D1AD-A6D3-4CD6-8B51-7FD5D876C33D}"/>
    <dgm:cxn modelId="{8A44EDE3-ED92-40FE-95F8-8B183B800777}" type="presParOf" srcId="{5D2CE544-456E-4844-BD72-745C6DD75DC6}" destId="{6E1AE691-2D0A-427C-86D7-26429C700D8A}" srcOrd="0" destOrd="0" presId="urn:microsoft.com/office/officeart/2005/8/layout/default"/>
    <dgm:cxn modelId="{546A2B37-44FA-4AA8-B8FC-B48066105CE6}" type="presParOf" srcId="{5D2CE544-456E-4844-BD72-745C6DD75DC6}" destId="{445F555A-ED94-4791-B573-28F92E84AA89}" srcOrd="1" destOrd="0" presId="urn:microsoft.com/office/officeart/2005/8/layout/default"/>
    <dgm:cxn modelId="{73ADC891-A238-4CE0-A5DC-25D1E5CB9FE9}" type="presParOf" srcId="{5D2CE544-456E-4844-BD72-745C6DD75DC6}" destId="{F9E2E573-7DA9-43EC-8B54-451681A9C912}" srcOrd="2" destOrd="0" presId="urn:microsoft.com/office/officeart/2005/8/layout/default"/>
    <dgm:cxn modelId="{E2F349A4-04C4-4014-9825-2B92C341100B}" type="presParOf" srcId="{5D2CE544-456E-4844-BD72-745C6DD75DC6}" destId="{FF60856E-C83C-4294-9370-95D22E531703}" srcOrd="3" destOrd="0" presId="urn:microsoft.com/office/officeart/2005/8/layout/default"/>
    <dgm:cxn modelId="{6C0E2655-27AF-4145-88A5-9991A9194C2E}" type="presParOf" srcId="{5D2CE544-456E-4844-BD72-745C6DD75DC6}" destId="{2B687572-F76B-44A0-A673-A6541639D384}" srcOrd="4" destOrd="0" presId="urn:microsoft.com/office/officeart/2005/8/layout/default"/>
    <dgm:cxn modelId="{BF13DD76-AEDE-4B2B-A998-825EFFC444E5}" type="presParOf" srcId="{5D2CE544-456E-4844-BD72-745C6DD75DC6}" destId="{B47B09B7-0435-4963-AF77-E7DD3D10E6AC}" srcOrd="5" destOrd="0" presId="urn:microsoft.com/office/officeart/2005/8/layout/default"/>
    <dgm:cxn modelId="{95D40B35-3AFE-44DE-9E53-2BE33C9C67A1}" type="presParOf" srcId="{5D2CE544-456E-4844-BD72-745C6DD75DC6}" destId="{77FAFA1E-876D-4FAC-AB99-58D774B483C7}" srcOrd="6" destOrd="0" presId="urn:microsoft.com/office/officeart/2005/8/layout/default"/>
    <dgm:cxn modelId="{0702F70E-D1CA-41A6-9C20-FF5D6F3A1A64}" type="presParOf" srcId="{5D2CE544-456E-4844-BD72-745C6DD75DC6}" destId="{7053BCBE-97E8-4BBF-AFA8-80017C089BC8}" srcOrd="7" destOrd="0" presId="urn:microsoft.com/office/officeart/2005/8/layout/default"/>
    <dgm:cxn modelId="{D0A2A2AF-74EB-481B-A247-206053536AC0}" type="presParOf" srcId="{5D2CE544-456E-4844-BD72-745C6DD75DC6}" destId="{B934769E-1D49-46BC-97D6-E3156EBF5846}" srcOrd="8" destOrd="0" presId="urn:microsoft.com/office/officeart/2005/8/layout/default"/>
    <dgm:cxn modelId="{B92CD2BA-7554-472F-9865-83C38CD5390A}" type="presParOf" srcId="{5D2CE544-456E-4844-BD72-745C6DD75DC6}" destId="{4C7BD7D9-83A9-43DA-8D5F-58EE4360BDF4}" srcOrd="9" destOrd="0" presId="urn:microsoft.com/office/officeart/2005/8/layout/default"/>
    <dgm:cxn modelId="{01C453A3-6112-45A5-AC02-251560BEAA5D}" type="presParOf" srcId="{5D2CE544-456E-4844-BD72-745C6DD75DC6}" destId="{F9C513BB-D8F3-4C75-AC96-4919F0B0B761}" srcOrd="10" destOrd="0" presId="urn:microsoft.com/office/officeart/2005/8/layout/default"/>
    <dgm:cxn modelId="{0FCBD881-A076-40C9-9D1F-439A5E2CF684}" type="presParOf" srcId="{5D2CE544-456E-4844-BD72-745C6DD75DC6}" destId="{5059C167-D948-4B9B-B21A-8A5171C3B38B}" srcOrd="11" destOrd="0" presId="urn:microsoft.com/office/officeart/2005/8/layout/default"/>
    <dgm:cxn modelId="{A1A4E0C6-DFA5-4E0B-90DF-E054D30BAB8F}" type="presParOf" srcId="{5D2CE544-456E-4844-BD72-745C6DD75DC6}" destId="{FE071EF8-2B8B-4CCB-ADBF-40E9A52BF770}" srcOrd="1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8CAC92-CF77-4A44-9B72-8606BEE65F7F}" type="doc">
      <dgm:prSet loTypeId="urn:microsoft.com/office/officeart/2005/8/layout/venn1" loCatId="relationship" qsTypeId="urn:microsoft.com/office/officeart/2005/8/quickstyle/simple1" qsCatId="simple" csTypeId="urn:microsoft.com/office/officeart/2005/8/colors/colorful5" csCatId="colorful" phldr="1"/>
      <dgm:spPr/>
    </dgm:pt>
    <dgm:pt modelId="{A67CC11C-EF6A-49A3-9E9B-9100C43519AE}">
      <dgm:prSet phldrT="[文字]" custT="1"/>
      <dgm:spPr>
        <a:solidFill>
          <a:srgbClr val="99CCFF"/>
        </a:solidFill>
      </dgm:spPr>
      <dgm:t>
        <a:bodyPr/>
        <a:lstStyle/>
        <a:p>
          <a:r>
            <a:rPr lang="zh-TW" altLang="en-US" sz="4000" b="1" dirty="0" smtClean="0">
              <a:latin typeface="+mn-ea"/>
            </a:rPr>
            <a:t>客戶</a:t>
          </a:r>
          <a:endParaRPr lang="en-US" altLang="zh-TW" sz="4000" b="1" dirty="0" smtClean="0">
            <a:latin typeface="+mn-ea"/>
          </a:endParaRPr>
        </a:p>
        <a:p>
          <a:r>
            <a:rPr lang="zh-TW" altLang="en-US" sz="4000" b="1" dirty="0" smtClean="0">
              <a:latin typeface="+mn-ea"/>
            </a:rPr>
            <a:t>資源</a:t>
          </a:r>
          <a:endParaRPr lang="zh-TW" altLang="en-US" sz="4000" b="1" dirty="0"/>
        </a:p>
      </dgm:t>
    </dgm:pt>
    <dgm:pt modelId="{3C0500AD-4C82-41D8-8C08-E29A1D2D491E}" type="parTrans" cxnId="{27AADC2A-CFB5-45A7-AA1D-A83F97FAA919}">
      <dgm:prSet/>
      <dgm:spPr/>
      <dgm:t>
        <a:bodyPr/>
        <a:lstStyle/>
        <a:p>
          <a:endParaRPr lang="zh-TW" altLang="en-US"/>
        </a:p>
      </dgm:t>
    </dgm:pt>
    <dgm:pt modelId="{61712E0E-7DC8-41B9-914F-3FB198145C65}" type="sibTrans" cxnId="{27AADC2A-CFB5-45A7-AA1D-A83F97FAA919}">
      <dgm:prSet/>
      <dgm:spPr/>
      <dgm:t>
        <a:bodyPr/>
        <a:lstStyle/>
        <a:p>
          <a:endParaRPr lang="zh-TW" altLang="en-US"/>
        </a:p>
      </dgm:t>
    </dgm:pt>
    <dgm:pt modelId="{2166EE7A-EE20-4F23-9540-9819864E003F}">
      <dgm:prSet phldrT="[文字]" custT="1"/>
      <dgm:spPr>
        <a:solidFill>
          <a:srgbClr val="FF9999"/>
        </a:solidFill>
      </dgm:spPr>
      <dgm:t>
        <a:bodyPr/>
        <a:lstStyle/>
        <a:p>
          <a:r>
            <a:rPr lang="zh-TW" altLang="en-US" sz="4000" b="1" dirty="0" smtClean="0">
              <a:latin typeface="+mn-ea"/>
            </a:rPr>
            <a:t>後發優勢</a:t>
          </a:r>
          <a:endParaRPr lang="zh-TW" altLang="en-US" sz="4000" b="1" dirty="0"/>
        </a:p>
      </dgm:t>
    </dgm:pt>
    <dgm:pt modelId="{D120692A-7D66-4E4D-B8BE-BFF63B6565BF}" type="parTrans" cxnId="{B7044F47-DEE5-4411-9750-2E7B210635E2}">
      <dgm:prSet/>
      <dgm:spPr/>
      <dgm:t>
        <a:bodyPr/>
        <a:lstStyle/>
        <a:p>
          <a:endParaRPr lang="zh-TW" altLang="en-US"/>
        </a:p>
      </dgm:t>
    </dgm:pt>
    <dgm:pt modelId="{B372AEB1-FD13-4BEA-A546-D68B07B19F46}" type="sibTrans" cxnId="{B7044F47-DEE5-4411-9750-2E7B210635E2}">
      <dgm:prSet/>
      <dgm:spPr/>
      <dgm:t>
        <a:bodyPr/>
        <a:lstStyle/>
        <a:p>
          <a:endParaRPr lang="zh-TW" altLang="en-US"/>
        </a:p>
      </dgm:t>
    </dgm:pt>
    <dgm:pt modelId="{3E611CD1-AA11-4CCA-A131-EE46415936FA}">
      <dgm:prSet phldrT="[文字]" custT="1"/>
      <dgm:spPr>
        <a:solidFill>
          <a:srgbClr val="9999FF">
            <a:alpha val="50000"/>
          </a:srgbClr>
        </a:solidFill>
      </dgm:spPr>
      <dgm:t>
        <a:bodyPr/>
        <a:lstStyle/>
        <a:p>
          <a:r>
            <a:rPr lang="zh-TW" altLang="en-US" sz="4000" b="1" dirty="0" smtClean="0">
              <a:latin typeface="+mn-ea"/>
            </a:rPr>
            <a:t>綜合服務</a:t>
          </a:r>
          <a:endParaRPr lang="zh-TW" altLang="en-US" sz="4000" b="1" dirty="0"/>
        </a:p>
      </dgm:t>
    </dgm:pt>
    <dgm:pt modelId="{23AE1FBA-E64C-4AD3-99B8-1A9428A929AB}" type="parTrans" cxnId="{A56E8C6B-4155-41E2-A2E9-2CD01F935B98}">
      <dgm:prSet/>
      <dgm:spPr/>
      <dgm:t>
        <a:bodyPr/>
        <a:lstStyle/>
        <a:p>
          <a:endParaRPr lang="zh-TW" altLang="en-US"/>
        </a:p>
      </dgm:t>
    </dgm:pt>
    <dgm:pt modelId="{6486F05C-28B4-496E-8EF5-30FC75E2842E}" type="sibTrans" cxnId="{A56E8C6B-4155-41E2-A2E9-2CD01F935B98}">
      <dgm:prSet/>
      <dgm:spPr/>
      <dgm:t>
        <a:bodyPr/>
        <a:lstStyle/>
        <a:p>
          <a:endParaRPr lang="zh-TW" altLang="en-US"/>
        </a:p>
      </dgm:t>
    </dgm:pt>
    <dgm:pt modelId="{75ABB8B9-9B36-43C1-9E1A-F017F1144D38}" type="pres">
      <dgm:prSet presAssocID="{858CAC92-CF77-4A44-9B72-8606BEE65F7F}" presName="compositeShape" presStyleCnt="0">
        <dgm:presLayoutVars>
          <dgm:chMax val="7"/>
          <dgm:dir/>
          <dgm:resizeHandles val="exact"/>
        </dgm:presLayoutVars>
      </dgm:prSet>
      <dgm:spPr/>
    </dgm:pt>
    <dgm:pt modelId="{125B835B-ADA4-48F6-9852-90A7C8364211}" type="pres">
      <dgm:prSet presAssocID="{A67CC11C-EF6A-49A3-9E9B-9100C43519AE}" presName="circ1" presStyleLbl="vennNode1" presStyleIdx="0" presStyleCnt="3"/>
      <dgm:spPr/>
      <dgm:t>
        <a:bodyPr/>
        <a:lstStyle/>
        <a:p>
          <a:endParaRPr lang="zh-TW" altLang="en-US"/>
        </a:p>
      </dgm:t>
    </dgm:pt>
    <dgm:pt modelId="{9CC8D63D-5BC7-478D-BE9F-49709DC77F51}" type="pres">
      <dgm:prSet presAssocID="{A67CC11C-EF6A-49A3-9E9B-9100C43519AE}" presName="circ1Tx" presStyleLbl="revTx" presStyleIdx="0" presStyleCnt="0">
        <dgm:presLayoutVars>
          <dgm:chMax val="0"/>
          <dgm:chPref val="0"/>
          <dgm:bulletEnabled val="1"/>
        </dgm:presLayoutVars>
      </dgm:prSet>
      <dgm:spPr/>
      <dgm:t>
        <a:bodyPr/>
        <a:lstStyle/>
        <a:p>
          <a:endParaRPr lang="zh-TW" altLang="en-US"/>
        </a:p>
      </dgm:t>
    </dgm:pt>
    <dgm:pt modelId="{4C37E53E-DBB4-40E8-8FD8-4C0B2726ADDE}" type="pres">
      <dgm:prSet presAssocID="{2166EE7A-EE20-4F23-9540-9819864E003F}" presName="circ2" presStyleLbl="vennNode1" presStyleIdx="1" presStyleCnt="3"/>
      <dgm:spPr/>
      <dgm:t>
        <a:bodyPr/>
        <a:lstStyle/>
        <a:p>
          <a:endParaRPr lang="zh-TW" altLang="en-US"/>
        </a:p>
      </dgm:t>
    </dgm:pt>
    <dgm:pt modelId="{412E1072-F014-41E9-A331-8A47CD466A04}" type="pres">
      <dgm:prSet presAssocID="{2166EE7A-EE20-4F23-9540-9819864E003F}" presName="circ2Tx" presStyleLbl="revTx" presStyleIdx="0" presStyleCnt="0">
        <dgm:presLayoutVars>
          <dgm:chMax val="0"/>
          <dgm:chPref val="0"/>
          <dgm:bulletEnabled val="1"/>
        </dgm:presLayoutVars>
      </dgm:prSet>
      <dgm:spPr/>
      <dgm:t>
        <a:bodyPr/>
        <a:lstStyle/>
        <a:p>
          <a:endParaRPr lang="zh-TW" altLang="en-US"/>
        </a:p>
      </dgm:t>
    </dgm:pt>
    <dgm:pt modelId="{EA16F114-1A25-4CFD-A824-65A448BDB805}" type="pres">
      <dgm:prSet presAssocID="{3E611CD1-AA11-4CCA-A131-EE46415936FA}" presName="circ3" presStyleLbl="vennNode1" presStyleIdx="2" presStyleCnt="3"/>
      <dgm:spPr/>
      <dgm:t>
        <a:bodyPr/>
        <a:lstStyle/>
        <a:p>
          <a:endParaRPr lang="zh-TW" altLang="en-US"/>
        </a:p>
      </dgm:t>
    </dgm:pt>
    <dgm:pt modelId="{CDE6CBB2-7928-4C12-91B3-D752E68C9C57}" type="pres">
      <dgm:prSet presAssocID="{3E611CD1-AA11-4CCA-A131-EE46415936FA}" presName="circ3Tx" presStyleLbl="revTx" presStyleIdx="0" presStyleCnt="0">
        <dgm:presLayoutVars>
          <dgm:chMax val="0"/>
          <dgm:chPref val="0"/>
          <dgm:bulletEnabled val="1"/>
        </dgm:presLayoutVars>
      </dgm:prSet>
      <dgm:spPr/>
      <dgm:t>
        <a:bodyPr/>
        <a:lstStyle/>
        <a:p>
          <a:endParaRPr lang="zh-TW" altLang="en-US"/>
        </a:p>
      </dgm:t>
    </dgm:pt>
  </dgm:ptLst>
  <dgm:cxnLst>
    <dgm:cxn modelId="{377C56B2-048C-47DB-9F21-D95F6AB544C9}" type="presOf" srcId="{2166EE7A-EE20-4F23-9540-9819864E003F}" destId="{4C37E53E-DBB4-40E8-8FD8-4C0B2726ADDE}" srcOrd="0" destOrd="0" presId="urn:microsoft.com/office/officeart/2005/8/layout/venn1"/>
    <dgm:cxn modelId="{F5112740-3873-4000-9CDF-E3240C29C84D}" type="presOf" srcId="{A67CC11C-EF6A-49A3-9E9B-9100C43519AE}" destId="{125B835B-ADA4-48F6-9852-90A7C8364211}" srcOrd="0" destOrd="0" presId="urn:microsoft.com/office/officeart/2005/8/layout/venn1"/>
    <dgm:cxn modelId="{024A620C-3D48-49D4-AC65-74F74D5E0950}" type="presOf" srcId="{2166EE7A-EE20-4F23-9540-9819864E003F}" destId="{412E1072-F014-41E9-A331-8A47CD466A04}" srcOrd="1" destOrd="0" presId="urn:microsoft.com/office/officeart/2005/8/layout/venn1"/>
    <dgm:cxn modelId="{A56E8C6B-4155-41E2-A2E9-2CD01F935B98}" srcId="{858CAC92-CF77-4A44-9B72-8606BEE65F7F}" destId="{3E611CD1-AA11-4CCA-A131-EE46415936FA}" srcOrd="2" destOrd="0" parTransId="{23AE1FBA-E64C-4AD3-99B8-1A9428A929AB}" sibTransId="{6486F05C-28B4-496E-8EF5-30FC75E2842E}"/>
    <dgm:cxn modelId="{614DBF12-7639-46F4-A901-658A8CB0AD32}" type="presOf" srcId="{A67CC11C-EF6A-49A3-9E9B-9100C43519AE}" destId="{9CC8D63D-5BC7-478D-BE9F-49709DC77F51}" srcOrd="1" destOrd="0" presId="urn:microsoft.com/office/officeart/2005/8/layout/venn1"/>
    <dgm:cxn modelId="{B7044F47-DEE5-4411-9750-2E7B210635E2}" srcId="{858CAC92-CF77-4A44-9B72-8606BEE65F7F}" destId="{2166EE7A-EE20-4F23-9540-9819864E003F}" srcOrd="1" destOrd="0" parTransId="{D120692A-7D66-4E4D-B8BE-BFF63B6565BF}" sibTransId="{B372AEB1-FD13-4BEA-A546-D68B07B19F46}"/>
    <dgm:cxn modelId="{27AADC2A-CFB5-45A7-AA1D-A83F97FAA919}" srcId="{858CAC92-CF77-4A44-9B72-8606BEE65F7F}" destId="{A67CC11C-EF6A-49A3-9E9B-9100C43519AE}" srcOrd="0" destOrd="0" parTransId="{3C0500AD-4C82-41D8-8C08-E29A1D2D491E}" sibTransId="{61712E0E-7DC8-41B9-914F-3FB198145C65}"/>
    <dgm:cxn modelId="{C06E9306-AE42-47F1-8094-C922456D8AE0}" type="presOf" srcId="{858CAC92-CF77-4A44-9B72-8606BEE65F7F}" destId="{75ABB8B9-9B36-43C1-9E1A-F017F1144D38}" srcOrd="0" destOrd="0" presId="urn:microsoft.com/office/officeart/2005/8/layout/venn1"/>
    <dgm:cxn modelId="{81AD8BC6-AE32-4B88-8DD1-6A00E4894DE3}" type="presOf" srcId="{3E611CD1-AA11-4CCA-A131-EE46415936FA}" destId="{EA16F114-1A25-4CFD-A824-65A448BDB805}" srcOrd="0" destOrd="0" presId="urn:microsoft.com/office/officeart/2005/8/layout/venn1"/>
    <dgm:cxn modelId="{0E0ABE56-1439-4ABA-9D1D-5CA2F99BD7DF}" type="presOf" srcId="{3E611CD1-AA11-4CCA-A131-EE46415936FA}" destId="{CDE6CBB2-7928-4C12-91B3-D752E68C9C57}" srcOrd="1" destOrd="0" presId="urn:microsoft.com/office/officeart/2005/8/layout/venn1"/>
    <dgm:cxn modelId="{4D3116BF-D424-45A1-92AC-5D97135AA405}" type="presParOf" srcId="{75ABB8B9-9B36-43C1-9E1A-F017F1144D38}" destId="{125B835B-ADA4-48F6-9852-90A7C8364211}" srcOrd="0" destOrd="0" presId="urn:microsoft.com/office/officeart/2005/8/layout/venn1"/>
    <dgm:cxn modelId="{74252ED8-145B-4A8D-A9E8-991314D4E0B9}" type="presParOf" srcId="{75ABB8B9-9B36-43C1-9E1A-F017F1144D38}" destId="{9CC8D63D-5BC7-478D-BE9F-49709DC77F51}" srcOrd="1" destOrd="0" presId="urn:microsoft.com/office/officeart/2005/8/layout/venn1"/>
    <dgm:cxn modelId="{870F3BBA-6494-4A34-99A6-4C7AE7658E2F}" type="presParOf" srcId="{75ABB8B9-9B36-43C1-9E1A-F017F1144D38}" destId="{4C37E53E-DBB4-40E8-8FD8-4C0B2726ADDE}" srcOrd="2" destOrd="0" presId="urn:microsoft.com/office/officeart/2005/8/layout/venn1"/>
    <dgm:cxn modelId="{0034E489-FB1D-4170-984B-F63BF0B33BA0}" type="presParOf" srcId="{75ABB8B9-9B36-43C1-9E1A-F017F1144D38}" destId="{412E1072-F014-41E9-A331-8A47CD466A04}" srcOrd="3" destOrd="0" presId="urn:microsoft.com/office/officeart/2005/8/layout/venn1"/>
    <dgm:cxn modelId="{07451872-35EF-409A-9C45-5544347D079A}" type="presParOf" srcId="{75ABB8B9-9B36-43C1-9E1A-F017F1144D38}" destId="{EA16F114-1A25-4CFD-A824-65A448BDB805}" srcOrd="4" destOrd="0" presId="urn:microsoft.com/office/officeart/2005/8/layout/venn1"/>
    <dgm:cxn modelId="{59F00FDD-1AFB-43BC-9D35-DF6A7E3B1571}" type="presParOf" srcId="{75ABB8B9-9B36-43C1-9E1A-F017F1144D38}" destId="{CDE6CBB2-7928-4C12-91B3-D752E68C9C57}"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336709-05C9-4998-842C-1B5FFF80440F}" type="doc">
      <dgm:prSet loTypeId="urn:microsoft.com/office/officeart/2005/8/layout/radial4" loCatId="relationship" qsTypeId="urn:microsoft.com/office/officeart/2005/8/quickstyle/simple1" qsCatId="simple" csTypeId="urn:microsoft.com/office/officeart/2005/8/colors/accent0_1" csCatId="mainScheme" phldr="1"/>
      <dgm:spPr/>
      <dgm:t>
        <a:bodyPr/>
        <a:lstStyle/>
        <a:p>
          <a:endParaRPr lang="zh-TW" altLang="en-US"/>
        </a:p>
      </dgm:t>
    </dgm:pt>
    <dgm:pt modelId="{7E6D25C8-7AA8-41D9-A3C7-A873C6DB6E67}">
      <dgm:prSet phldrT="[文字]" custT="1"/>
      <dgm:spPr>
        <a:solidFill>
          <a:schemeClr val="accent6">
            <a:lumMod val="75000"/>
          </a:schemeClr>
        </a:solidFill>
        <a:ln>
          <a:solidFill>
            <a:schemeClr val="bg1">
              <a:lumMod val="95000"/>
            </a:schemeClr>
          </a:solidFill>
        </a:ln>
      </dgm:spPr>
      <dgm:t>
        <a:bodyPr/>
        <a:lstStyle/>
        <a:p>
          <a:r>
            <a:rPr lang="zh-TW" altLang="en-US" sz="2800" b="1" dirty="0" smtClean="0">
              <a:solidFill>
                <a:schemeClr val="bg1"/>
              </a:solidFill>
              <a:latin typeface="+mn-ea"/>
              <a:ea typeface="+mn-ea"/>
            </a:rPr>
            <a:t>長照業者</a:t>
          </a:r>
          <a:endParaRPr lang="en-US" altLang="zh-TW" sz="2800" b="1" dirty="0" smtClean="0">
            <a:solidFill>
              <a:schemeClr val="bg1"/>
            </a:solidFill>
            <a:latin typeface="+mn-ea"/>
            <a:ea typeface="+mn-ea"/>
          </a:endParaRPr>
        </a:p>
        <a:p>
          <a:r>
            <a:rPr lang="zh-TW" altLang="en-US" sz="2800" b="1" dirty="0" smtClean="0">
              <a:solidFill>
                <a:schemeClr val="bg1"/>
              </a:solidFill>
              <a:latin typeface="+mn-ea"/>
              <a:ea typeface="+mn-ea"/>
            </a:rPr>
            <a:t>經營風險</a:t>
          </a:r>
          <a:endParaRPr lang="zh-TW" altLang="en-US" sz="2800" b="1" dirty="0">
            <a:solidFill>
              <a:schemeClr val="bg1"/>
            </a:solidFill>
            <a:latin typeface="+mn-ea"/>
            <a:ea typeface="+mn-ea"/>
          </a:endParaRPr>
        </a:p>
      </dgm:t>
    </dgm:pt>
    <dgm:pt modelId="{87E1F2BC-B56F-4669-B1A3-B2515D18AC20}" type="parTrans" cxnId="{CEF00C2E-CE75-432A-AEB3-9D90CFDB8864}">
      <dgm:prSet/>
      <dgm:spPr/>
      <dgm:t>
        <a:bodyPr/>
        <a:lstStyle/>
        <a:p>
          <a:endParaRPr lang="zh-TW" altLang="en-US"/>
        </a:p>
      </dgm:t>
    </dgm:pt>
    <dgm:pt modelId="{4071735D-F2D2-4516-B807-790E2B7FB013}" type="sibTrans" cxnId="{CEF00C2E-CE75-432A-AEB3-9D90CFDB8864}">
      <dgm:prSet/>
      <dgm:spPr/>
      <dgm:t>
        <a:bodyPr/>
        <a:lstStyle/>
        <a:p>
          <a:endParaRPr lang="zh-TW" altLang="en-US"/>
        </a:p>
      </dgm:t>
    </dgm:pt>
    <dgm:pt modelId="{A402CBAD-CC20-496D-BF52-F7DC259716CA}" type="pres">
      <dgm:prSet presAssocID="{91336709-05C9-4998-842C-1B5FFF80440F}" presName="cycle" presStyleCnt="0">
        <dgm:presLayoutVars>
          <dgm:chMax val="1"/>
          <dgm:dir/>
          <dgm:animLvl val="ctr"/>
          <dgm:resizeHandles val="exact"/>
        </dgm:presLayoutVars>
      </dgm:prSet>
      <dgm:spPr/>
      <dgm:t>
        <a:bodyPr/>
        <a:lstStyle/>
        <a:p>
          <a:endParaRPr lang="zh-TW" altLang="en-US"/>
        </a:p>
      </dgm:t>
    </dgm:pt>
    <dgm:pt modelId="{5605EA68-5BA8-44DC-BAE1-EB1784ABCE8D}" type="pres">
      <dgm:prSet presAssocID="{7E6D25C8-7AA8-41D9-A3C7-A873C6DB6E67}" presName="centerShape" presStyleLbl="node0" presStyleIdx="0" presStyleCnt="1" custScaleX="44622" custScaleY="40839" custLinFactNeighborX="-1285" custLinFactNeighborY="-4408"/>
      <dgm:spPr/>
      <dgm:t>
        <a:bodyPr/>
        <a:lstStyle/>
        <a:p>
          <a:endParaRPr lang="zh-TW" altLang="en-US"/>
        </a:p>
      </dgm:t>
    </dgm:pt>
  </dgm:ptLst>
  <dgm:cxnLst>
    <dgm:cxn modelId="{C2453E42-9455-4BAA-9EA0-37EA52720D28}" type="presOf" srcId="{91336709-05C9-4998-842C-1B5FFF80440F}" destId="{A402CBAD-CC20-496D-BF52-F7DC259716CA}" srcOrd="0" destOrd="0" presId="urn:microsoft.com/office/officeart/2005/8/layout/radial4"/>
    <dgm:cxn modelId="{CEF00C2E-CE75-432A-AEB3-9D90CFDB8864}" srcId="{91336709-05C9-4998-842C-1B5FFF80440F}" destId="{7E6D25C8-7AA8-41D9-A3C7-A873C6DB6E67}" srcOrd="0" destOrd="0" parTransId="{87E1F2BC-B56F-4669-B1A3-B2515D18AC20}" sibTransId="{4071735D-F2D2-4516-B807-790E2B7FB013}"/>
    <dgm:cxn modelId="{E185AF80-04F7-40ED-B36F-80EABB846A27}" type="presOf" srcId="{7E6D25C8-7AA8-41D9-A3C7-A873C6DB6E67}" destId="{5605EA68-5BA8-44DC-BAE1-EB1784ABCE8D}" srcOrd="0" destOrd="0" presId="urn:microsoft.com/office/officeart/2005/8/layout/radial4"/>
    <dgm:cxn modelId="{9F790118-6723-497B-8B82-2D3175E331E9}" type="presParOf" srcId="{A402CBAD-CC20-496D-BF52-F7DC259716CA}" destId="{5605EA68-5BA8-44DC-BAE1-EB1784ABCE8D}" srcOrd="0" destOrd="0" presId="urn:microsoft.com/office/officeart/2005/8/layout/radial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07F0A0-2688-4602-9349-0DE0B464BE4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TW" altLang="en-US"/>
        </a:p>
      </dgm:t>
    </dgm:pt>
    <dgm:pt modelId="{7273CED1-7DB8-42C4-93C6-D049F1B12A8E}">
      <dgm:prSet phldrT="[文字]" custT="1"/>
      <dgm:spPr>
        <a:solidFill>
          <a:schemeClr val="accent2">
            <a:lumMod val="75000"/>
          </a:schemeClr>
        </a:solidFill>
      </dgm:spPr>
      <dgm:t>
        <a:bodyPr/>
        <a:lstStyle/>
        <a:p>
          <a:r>
            <a:rPr lang="zh-TW" altLang="en-US" sz="2400" b="1" dirty="0" smtClean="0">
              <a:solidFill>
                <a:schemeClr val="bg1"/>
              </a:solidFill>
              <a:latin typeface="+mn-ea"/>
            </a:rPr>
            <a:t>長照服務業</a:t>
          </a:r>
          <a:endParaRPr lang="en-US" altLang="zh-TW" sz="2400" b="1" dirty="0" smtClean="0">
            <a:solidFill>
              <a:schemeClr val="bg1"/>
            </a:solidFill>
            <a:latin typeface="+mn-ea"/>
          </a:endParaRPr>
        </a:p>
        <a:p>
          <a:r>
            <a:rPr lang="zh-TW" altLang="en-US" sz="2400" b="1" dirty="0" smtClean="0">
              <a:solidFill>
                <a:schemeClr val="bg1"/>
              </a:solidFill>
              <a:latin typeface="+mn-ea"/>
            </a:rPr>
            <a:t>綜合責任保險商品</a:t>
          </a:r>
          <a:endParaRPr lang="zh-TW" altLang="en-US" sz="2400" b="1" dirty="0">
            <a:solidFill>
              <a:schemeClr val="bg1"/>
            </a:solidFill>
          </a:endParaRPr>
        </a:p>
      </dgm:t>
    </dgm:pt>
    <dgm:pt modelId="{E0949651-36F5-4B0C-AA26-A047F1937973}" type="parTrans" cxnId="{4BCC4F9E-79EC-4D37-A460-A1364CAD9C9C}">
      <dgm:prSet/>
      <dgm:spPr/>
      <dgm:t>
        <a:bodyPr/>
        <a:lstStyle/>
        <a:p>
          <a:endParaRPr lang="zh-TW" altLang="en-US"/>
        </a:p>
      </dgm:t>
    </dgm:pt>
    <dgm:pt modelId="{BDA9FD26-5FDB-4F80-8AB1-F482AC015781}" type="sibTrans" cxnId="{4BCC4F9E-79EC-4D37-A460-A1364CAD9C9C}">
      <dgm:prSet/>
      <dgm:spPr/>
      <dgm:t>
        <a:bodyPr/>
        <a:lstStyle/>
        <a:p>
          <a:endParaRPr lang="zh-TW" altLang="en-US"/>
        </a:p>
      </dgm:t>
    </dgm:pt>
    <dgm:pt modelId="{EC5FBFA6-4251-4482-8F0C-6C638B573C69}">
      <dgm:prSet phldrT="[文字]" custT="1"/>
      <dgm:spPr>
        <a:solidFill>
          <a:srgbClr val="C5CFFF">
            <a:alpha val="90000"/>
          </a:srgbClr>
        </a:solidFill>
      </dgm:spPr>
      <dgm:t>
        <a:bodyPr/>
        <a:lstStyle/>
        <a:p>
          <a:r>
            <a:rPr lang="zh-TW" altLang="en-US" sz="2400" dirty="0" smtClean="0"/>
            <a:t>第三受害人責任風險</a:t>
          </a:r>
          <a:endParaRPr lang="zh-TW" altLang="en-US" sz="2400" dirty="0"/>
        </a:p>
      </dgm:t>
    </dgm:pt>
    <dgm:pt modelId="{63AC1BE6-BE8D-4665-AA29-4126534DD6AC}" type="parTrans" cxnId="{1CC9E01C-B54B-4265-A90C-D320B789DBA1}">
      <dgm:prSet/>
      <dgm:spPr/>
      <dgm:t>
        <a:bodyPr/>
        <a:lstStyle/>
        <a:p>
          <a:endParaRPr lang="zh-TW" altLang="en-US"/>
        </a:p>
      </dgm:t>
    </dgm:pt>
    <dgm:pt modelId="{716CFED0-442D-4100-B519-18013D6848BA}" type="sibTrans" cxnId="{1CC9E01C-B54B-4265-A90C-D320B789DBA1}">
      <dgm:prSet/>
      <dgm:spPr/>
      <dgm:t>
        <a:bodyPr/>
        <a:lstStyle/>
        <a:p>
          <a:endParaRPr lang="zh-TW" altLang="en-US"/>
        </a:p>
      </dgm:t>
    </dgm:pt>
    <dgm:pt modelId="{A058D0AB-F910-43E5-B1F8-2E935C5B5FD2}">
      <dgm:prSet phldrT="[文字]" custT="1"/>
      <dgm:spPr>
        <a:solidFill>
          <a:srgbClr val="C5CFFF">
            <a:alpha val="90000"/>
          </a:srgbClr>
        </a:solidFill>
      </dgm:spPr>
      <dgm:t>
        <a:bodyPr/>
        <a:lstStyle/>
        <a:p>
          <a:r>
            <a:rPr lang="zh-TW" altLang="en-US" sz="2400" dirty="0" smtClean="0"/>
            <a:t>雇主意外責任風險</a:t>
          </a:r>
          <a:endParaRPr lang="zh-TW" altLang="en-US" sz="2400" dirty="0"/>
        </a:p>
      </dgm:t>
    </dgm:pt>
    <dgm:pt modelId="{838DAB99-A5EA-4A1F-BA73-4B17800AAAE2}" type="parTrans" cxnId="{209DC019-6ADE-4C7B-AA61-B17C24B8CE5A}">
      <dgm:prSet/>
      <dgm:spPr/>
      <dgm:t>
        <a:bodyPr/>
        <a:lstStyle/>
        <a:p>
          <a:endParaRPr lang="zh-TW" altLang="en-US"/>
        </a:p>
      </dgm:t>
    </dgm:pt>
    <dgm:pt modelId="{37764EEE-7BDE-4AE9-A907-40465F528F99}" type="sibTrans" cxnId="{209DC019-6ADE-4C7B-AA61-B17C24B8CE5A}">
      <dgm:prSet/>
      <dgm:spPr/>
      <dgm:t>
        <a:bodyPr/>
        <a:lstStyle/>
        <a:p>
          <a:endParaRPr lang="zh-TW" altLang="en-US"/>
        </a:p>
      </dgm:t>
    </dgm:pt>
    <dgm:pt modelId="{CAB785DC-AD77-4A36-A64D-CB9BBE7D4E20}">
      <dgm:prSet phldrT="[文字]" custT="1"/>
      <dgm:spPr>
        <a:solidFill>
          <a:srgbClr val="C5CFFF">
            <a:alpha val="90000"/>
          </a:srgbClr>
        </a:solidFill>
      </dgm:spPr>
      <dgm:t>
        <a:bodyPr/>
        <a:lstStyle/>
        <a:p>
          <a:r>
            <a:rPr lang="zh-TW" altLang="en-US" sz="2400" dirty="0" smtClean="0"/>
            <a:t>運送責任風險</a:t>
          </a:r>
          <a:endParaRPr lang="zh-TW" altLang="en-US" sz="2400" dirty="0"/>
        </a:p>
      </dgm:t>
    </dgm:pt>
    <dgm:pt modelId="{FECEE759-25EF-4D50-9E4C-9A761B770E83}" type="parTrans" cxnId="{52F84475-6B55-4725-B45D-757EC6817866}">
      <dgm:prSet/>
      <dgm:spPr/>
      <dgm:t>
        <a:bodyPr/>
        <a:lstStyle/>
        <a:p>
          <a:endParaRPr lang="zh-TW" altLang="en-US"/>
        </a:p>
      </dgm:t>
    </dgm:pt>
    <dgm:pt modelId="{D429B675-4B87-47F0-B209-1F3B6281731F}" type="sibTrans" cxnId="{52F84475-6B55-4725-B45D-757EC6817866}">
      <dgm:prSet/>
      <dgm:spPr/>
      <dgm:t>
        <a:bodyPr/>
        <a:lstStyle/>
        <a:p>
          <a:endParaRPr lang="zh-TW" altLang="en-US"/>
        </a:p>
      </dgm:t>
    </dgm:pt>
    <dgm:pt modelId="{88F8407A-A4E4-44D3-984D-13BEE143CDF0}">
      <dgm:prSet phldrT="[文字]" custT="1"/>
      <dgm:spPr>
        <a:solidFill>
          <a:srgbClr val="C5CFFF">
            <a:alpha val="90000"/>
          </a:srgbClr>
        </a:solidFill>
      </dgm:spPr>
      <dgm:t>
        <a:bodyPr/>
        <a:lstStyle/>
        <a:p>
          <a:r>
            <a:rPr lang="zh-TW" altLang="en-US" sz="2400" dirty="0" smtClean="0"/>
            <a:t>食安風險</a:t>
          </a:r>
          <a:endParaRPr lang="zh-TW" altLang="en-US" sz="2400" dirty="0"/>
        </a:p>
      </dgm:t>
    </dgm:pt>
    <dgm:pt modelId="{9799CA45-211B-41ED-B1F9-C2F5EA838A92}" type="parTrans" cxnId="{C15A0BFB-1F89-487B-81E0-177EC3DE2A77}">
      <dgm:prSet/>
      <dgm:spPr/>
      <dgm:t>
        <a:bodyPr/>
        <a:lstStyle/>
        <a:p>
          <a:endParaRPr lang="zh-TW" altLang="en-US"/>
        </a:p>
      </dgm:t>
    </dgm:pt>
    <dgm:pt modelId="{6723D442-01B7-4584-BF4A-79799F80A291}" type="sibTrans" cxnId="{C15A0BFB-1F89-487B-81E0-177EC3DE2A77}">
      <dgm:prSet/>
      <dgm:spPr/>
      <dgm:t>
        <a:bodyPr/>
        <a:lstStyle/>
        <a:p>
          <a:endParaRPr lang="zh-TW" altLang="en-US"/>
        </a:p>
      </dgm:t>
    </dgm:pt>
    <dgm:pt modelId="{EDEE5D3B-0E25-4B67-8CE1-09227545E000}">
      <dgm:prSet phldrT="[文字]" custT="1"/>
      <dgm:spPr>
        <a:solidFill>
          <a:srgbClr val="C5CFFF">
            <a:alpha val="90000"/>
          </a:srgbClr>
        </a:solidFill>
      </dgm:spPr>
      <dgm:t>
        <a:bodyPr/>
        <a:lstStyle/>
        <a:p>
          <a:r>
            <a:rPr lang="zh-TW" altLang="en-US" sz="2400" dirty="0" smtClean="0"/>
            <a:t>信用風險</a:t>
          </a:r>
          <a:r>
            <a:rPr lang="en-US" altLang="zh-TW" sz="2400" dirty="0" smtClean="0"/>
            <a:t>…</a:t>
          </a:r>
          <a:r>
            <a:rPr lang="zh-TW" altLang="en-US" sz="2400" dirty="0" smtClean="0"/>
            <a:t>等</a:t>
          </a:r>
          <a:endParaRPr lang="zh-TW" altLang="en-US" sz="2400" dirty="0"/>
        </a:p>
      </dgm:t>
    </dgm:pt>
    <dgm:pt modelId="{6688CEC9-9B7C-4259-AB1C-7086AAB66845}" type="parTrans" cxnId="{B171109A-B5BF-4A62-B8A2-2C61D99C7379}">
      <dgm:prSet/>
      <dgm:spPr/>
      <dgm:t>
        <a:bodyPr/>
        <a:lstStyle/>
        <a:p>
          <a:endParaRPr lang="zh-TW" altLang="en-US"/>
        </a:p>
      </dgm:t>
    </dgm:pt>
    <dgm:pt modelId="{498E6D9B-30F0-4A03-A42E-E5AA8E4C29DA}" type="sibTrans" cxnId="{B171109A-B5BF-4A62-B8A2-2C61D99C7379}">
      <dgm:prSet/>
      <dgm:spPr/>
      <dgm:t>
        <a:bodyPr/>
        <a:lstStyle/>
        <a:p>
          <a:endParaRPr lang="zh-TW" altLang="en-US"/>
        </a:p>
      </dgm:t>
    </dgm:pt>
    <dgm:pt modelId="{232127E1-E0D9-42AA-BEEF-1CA04458A55E}" type="pres">
      <dgm:prSet presAssocID="{0207F0A0-2688-4602-9349-0DE0B464BE42}" presName="Name0" presStyleCnt="0">
        <dgm:presLayoutVars>
          <dgm:dir/>
          <dgm:animLvl val="lvl"/>
          <dgm:resizeHandles val="exact"/>
        </dgm:presLayoutVars>
      </dgm:prSet>
      <dgm:spPr/>
      <dgm:t>
        <a:bodyPr/>
        <a:lstStyle/>
        <a:p>
          <a:endParaRPr lang="zh-TW" altLang="en-US"/>
        </a:p>
      </dgm:t>
    </dgm:pt>
    <dgm:pt modelId="{08E9B9A2-79E2-4E8F-B09A-691D8E81FCA1}" type="pres">
      <dgm:prSet presAssocID="{7273CED1-7DB8-42C4-93C6-D049F1B12A8E}" presName="composite" presStyleCnt="0"/>
      <dgm:spPr/>
    </dgm:pt>
    <dgm:pt modelId="{B1F199CB-7EF0-4680-8EA1-82A782D2AB21}" type="pres">
      <dgm:prSet presAssocID="{7273CED1-7DB8-42C4-93C6-D049F1B12A8E}" presName="parTx" presStyleLbl="alignNode1" presStyleIdx="0" presStyleCnt="1" custScaleY="100000" custLinFactNeighborX="7941" custLinFactNeighborY="-1414">
        <dgm:presLayoutVars>
          <dgm:chMax val="0"/>
          <dgm:chPref val="0"/>
          <dgm:bulletEnabled val="1"/>
        </dgm:presLayoutVars>
      </dgm:prSet>
      <dgm:spPr/>
      <dgm:t>
        <a:bodyPr/>
        <a:lstStyle/>
        <a:p>
          <a:endParaRPr lang="zh-TW" altLang="en-US"/>
        </a:p>
      </dgm:t>
    </dgm:pt>
    <dgm:pt modelId="{D01851CB-5538-486B-8ADE-BF5B91C40357}" type="pres">
      <dgm:prSet presAssocID="{7273CED1-7DB8-42C4-93C6-D049F1B12A8E}" presName="desTx" presStyleLbl="alignAccFollowNode1" presStyleIdx="0" presStyleCnt="1" custScaleX="100098" custScaleY="100000">
        <dgm:presLayoutVars>
          <dgm:bulletEnabled val="1"/>
        </dgm:presLayoutVars>
      </dgm:prSet>
      <dgm:spPr/>
      <dgm:t>
        <a:bodyPr/>
        <a:lstStyle/>
        <a:p>
          <a:endParaRPr lang="zh-TW" altLang="en-US"/>
        </a:p>
      </dgm:t>
    </dgm:pt>
  </dgm:ptLst>
  <dgm:cxnLst>
    <dgm:cxn modelId="{4BCC4F9E-79EC-4D37-A460-A1364CAD9C9C}" srcId="{0207F0A0-2688-4602-9349-0DE0B464BE42}" destId="{7273CED1-7DB8-42C4-93C6-D049F1B12A8E}" srcOrd="0" destOrd="0" parTransId="{E0949651-36F5-4B0C-AA26-A047F1937973}" sibTransId="{BDA9FD26-5FDB-4F80-8AB1-F482AC015781}"/>
    <dgm:cxn modelId="{2BD81C38-EAA8-413C-8022-5B933A21A855}" type="presOf" srcId="{A058D0AB-F910-43E5-B1F8-2E935C5B5FD2}" destId="{D01851CB-5538-486B-8ADE-BF5B91C40357}" srcOrd="0" destOrd="1" presId="urn:microsoft.com/office/officeart/2005/8/layout/hList1"/>
    <dgm:cxn modelId="{C15A0BFB-1F89-487B-81E0-177EC3DE2A77}" srcId="{7273CED1-7DB8-42C4-93C6-D049F1B12A8E}" destId="{88F8407A-A4E4-44D3-984D-13BEE143CDF0}" srcOrd="3" destOrd="0" parTransId="{9799CA45-211B-41ED-B1F9-C2F5EA838A92}" sibTransId="{6723D442-01B7-4584-BF4A-79799F80A291}"/>
    <dgm:cxn modelId="{209DC019-6ADE-4C7B-AA61-B17C24B8CE5A}" srcId="{7273CED1-7DB8-42C4-93C6-D049F1B12A8E}" destId="{A058D0AB-F910-43E5-B1F8-2E935C5B5FD2}" srcOrd="1" destOrd="0" parTransId="{838DAB99-A5EA-4A1F-BA73-4B17800AAAE2}" sibTransId="{37764EEE-7BDE-4AE9-A907-40465F528F99}"/>
    <dgm:cxn modelId="{52F84475-6B55-4725-B45D-757EC6817866}" srcId="{7273CED1-7DB8-42C4-93C6-D049F1B12A8E}" destId="{CAB785DC-AD77-4A36-A64D-CB9BBE7D4E20}" srcOrd="2" destOrd="0" parTransId="{FECEE759-25EF-4D50-9E4C-9A761B770E83}" sibTransId="{D429B675-4B87-47F0-B209-1F3B6281731F}"/>
    <dgm:cxn modelId="{0EDE3DA6-9BE0-4DCC-8682-D0351BB77C74}" type="presOf" srcId="{CAB785DC-AD77-4A36-A64D-CB9BBE7D4E20}" destId="{D01851CB-5538-486B-8ADE-BF5B91C40357}" srcOrd="0" destOrd="2" presId="urn:microsoft.com/office/officeart/2005/8/layout/hList1"/>
    <dgm:cxn modelId="{F15DCB15-2F8D-4D97-8289-9FE352281DF4}" type="presOf" srcId="{7273CED1-7DB8-42C4-93C6-D049F1B12A8E}" destId="{B1F199CB-7EF0-4680-8EA1-82A782D2AB21}" srcOrd="0" destOrd="0" presId="urn:microsoft.com/office/officeart/2005/8/layout/hList1"/>
    <dgm:cxn modelId="{B171109A-B5BF-4A62-B8A2-2C61D99C7379}" srcId="{7273CED1-7DB8-42C4-93C6-D049F1B12A8E}" destId="{EDEE5D3B-0E25-4B67-8CE1-09227545E000}" srcOrd="4" destOrd="0" parTransId="{6688CEC9-9B7C-4259-AB1C-7086AAB66845}" sibTransId="{498E6D9B-30F0-4A03-A42E-E5AA8E4C29DA}"/>
    <dgm:cxn modelId="{9A4EABEB-555B-4A40-A3A0-359D65DA1320}" type="presOf" srcId="{EC5FBFA6-4251-4482-8F0C-6C638B573C69}" destId="{D01851CB-5538-486B-8ADE-BF5B91C40357}" srcOrd="0" destOrd="0" presId="urn:microsoft.com/office/officeart/2005/8/layout/hList1"/>
    <dgm:cxn modelId="{B0EB1621-35C6-462D-9A40-04C642731635}" type="presOf" srcId="{88F8407A-A4E4-44D3-984D-13BEE143CDF0}" destId="{D01851CB-5538-486B-8ADE-BF5B91C40357}" srcOrd="0" destOrd="3" presId="urn:microsoft.com/office/officeart/2005/8/layout/hList1"/>
    <dgm:cxn modelId="{0DC555F1-44D6-4642-BA42-A9BD0CA95C02}" type="presOf" srcId="{EDEE5D3B-0E25-4B67-8CE1-09227545E000}" destId="{D01851CB-5538-486B-8ADE-BF5B91C40357}" srcOrd="0" destOrd="4" presId="urn:microsoft.com/office/officeart/2005/8/layout/hList1"/>
    <dgm:cxn modelId="{9DE2A0D7-4EAC-45EC-8B1F-E1CA329D9319}" type="presOf" srcId="{0207F0A0-2688-4602-9349-0DE0B464BE42}" destId="{232127E1-E0D9-42AA-BEEF-1CA04458A55E}" srcOrd="0" destOrd="0" presId="urn:microsoft.com/office/officeart/2005/8/layout/hList1"/>
    <dgm:cxn modelId="{1CC9E01C-B54B-4265-A90C-D320B789DBA1}" srcId="{7273CED1-7DB8-42C4-93C6-D049F1B12A8E}" destId="{EC5FBFA6-4251-4482-8F0C-6C638B573C69}" srcOrd="0" destOrd="0" parTransId="{63AC1BE6-BE8D-4665-AA29-4126534DD6AC}" sibTransId="{716CFED0-442D-4100-B519-18013D6848BA}"/>
    <dgm:cxn modelId="{D5378618-8AE8-49C0-8F18-8BD19D0FBC89}" type="presParOf" srcId="{232127E1-E0D9-42AA-BEEF-1CA04458A55E}" destId="{08E9B9A2-79E2-4E8F-B09A-691D8E81FCA1}" srcOrd="0" destOrd="0" presId="urn:microsoft.com/office/officeart/2005/8/layout/hList1"/>
    <dgm:cxn modelId="{77FDA09B-E1B1-4433-970C-C013B5BA247B}" type="presParOf" srcId="{08E9B9A2-79E2-4E8F-B09A-691D8E81FCA1}" destId="{B1F199CB-7EF0-4680-8EA1-82A782D2AB21}" srcOrd="0" destOrd="0" presId="urn:microsoft.com/office/officeart/2005/8/layout/hList1"/>
    <dgm:cxn modelId="{C4B9D60F-B65F-4D97-BF8E-91C15E0A6B3A}" type="presParOf" srcId="{08E9B9A2-79E2-4E8F-B09A-691D8E81FCA1}" destId="{D01851CB-5538-486B-8ADE-BF5B91C40357}"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4689411-9772-4B10-8EE5-27F99ED2C680}">
      <dsp:nvSpPr>
        <dsp:cNvPr id="0" name=""/>
        <dsp:cNvSpPr/>
      </dsp:nvSpPr>
      <dsp:spPr>
        <a:xfrm>
          <a:off x="1886609" y="339159"/>
          <a:ext cx="3750176" cy="3750176"/>
        </a:xfrm>
        <a:prstGeom prst="pie">
          <a:avLst>
            <a:gd name="adj1" fmla="val 16200000"/>
            <a:gd name="adj2" fmla="val 5400000"/>
          </a:avLst>
        </a:prstGeom>
        <a:solidFill>
          <a:schemeClr val="accent6"/>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zh-TW" altLang="en-US" sz="3000" b="1" kern="1200" dirty="0" smtClean="0">
              <a:latin typeface="Arial" charset="0"/>
            </a:rPr>
            <a:t>商業型</a:t>
          </a:r>
          <a:endParaRPr lang="en-US" altLang="zh-TW" sz="3000" b="1" kern="1200" dirty="0" smtClean="0">
            <a:latin typeface="Arial" charset="0"/>
          </a:endParaRPr>
        </a:p>
        <a:p>
          <a:pPr lvl="0" algn="ctr" defTabSz="1333500">
            <a:lnSpc>
              <a:spcPct val="90000"/>
            </a:lnSpc>
            <a:spcBef>
              <a:spcPct val="0"/>
            </a:spcBef>
            <a:spcAft>
              <a:spcPct val="35000"/>
            </a:spcAft>
          </a:pPr>
          <a:r>
            <a:rPr lang="zh-TW" altLang="en-US" sz="3000" b="1" kern="1200" dirty="0" smtClean="0">
              <a:latin typeface="Arial" charset="0"/>
            </a:rPr>
            <a:t>長期</a:t>
          </a:r>
          <a:endParaRPr lang="en-US" altLang="zh-TW" sz="3000" b="1" kern="1200" dirty="0" smtClean="0">
            <a:latin typeface="Arial" charset="0"/>
          </a:endParaRPr>
        </a:p>
        <a:p>
          <a:pPr lvl="0" algn="ctr" defTabSz="1333500">
            <a:lnSpc>
              <a:spcPct val="90000"/>
            </a:lnSpc>
            <a:spcBef>
              <a:spcPct val="0"/>
            </a:spcBef>
            <a:spcAft>
              <a:spcPct val="35000"/>
            </a:spcAft>
          </a:pPr>
          <a:r>
            <a:rPr lang="zh-TW" altLang="en-US" sz="3000" b="1" kern="1200" dirty="0" smtClean="0">
              <a:latin typeface="Arial" charset="0"/>
            </a:rPr>
            <a:t>照顧</a:t>
          </a:r>
          <a:endParaRPr lang="en-US" altLang="zh-TW" sz="3000" b="1" kern="1200" dirty="0" smtClean="0">
            <a:latin typeface="Arial" charset="0"/>
          </a:endParaRPr>
        </a:p>
        <a:p>
          <a:pPr lvl="0" algn="ctr" defTabSz="1333500">
            <a:lnSpc>
              <a:spcPct val="90000"/>
            </a:lnSpc>
            <a:spcBef>
              <a:spcPct val="0"/>
            </a:spcBef>
            <a:spcAft>
              <a:spcPct val="35000"/>
            </a:spcAft>
          </a:pPr>
          <a:r>
            <a:rPr lang="zh-TW" altLang="en-US" sz="3000" b="1" kern="1200" dirty="0" smtClean="0">
              <a:latin typeface="Arial" charset="0"/>
            </a:rPr>
            <a:t>保險</a:t>
          </a:r>
          <a:endParaRPr lang="zh-TW" altLang="en-US" sz="3000" b="1" kern="1200" dirty="0"/>
        </a:p>
      </dsp:txBody>
      <dsp:txXfrm>
        <a:off x="3935813" y="1321348"/>
        <a:ext cx="1339348" cy="1785798"/>
      </dsp:txXfrm>
    </dsp:sp>
    <dsp:sp modelId="{7E6205CB-427B-4584-84F3-689AD0A08E0D}">
      <dsp:nvSpPr>
        <dsp:cNvPr id="0" name=""/>
        <dsp:cNvSpPr/>
      </dsp:nvSpPr>
      <dsp:spPr>
        <a:xfrm>
          <a:off x="1708029" y="339159"/>
          <a:ext cx="3750176" cy="3750176"/>
        </a:xfrm>
        <a:prstGeom prst="pie">
          <a:avLst>
            <a:gd name="adj1" fmla="val 5400000"/>
            <a:gd name="adj2" fmla="val 16200000"/>
          </a:avLst>
        </a:prstGeom>
        <a:solidFill>
          <a:srgbClr val="FF9999"/>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zh-TW" altLang="en-US" sz="3000" b="1" kern="1200" dirty="0" smtClean="0">
              <a:latin typeface="Arial" charset="0"/>
            </a:rPr>
            <a:t>社會型</a:t>
          </a:r>
          <a:endParaRPr lang="en-US" altLang="zh-TW" sz="3000" b="1" kern="1200" dirty="0" smtClean="0">
            <a:latin typeface="Arial" charset="0"/>
          </a:endParaRPr>
        </a:p>
        <a:p>
          <a:pPr lvl="0" algn="ctr" defTabSz="1333500">
            <a:lnSpc>
              <a:spcPct val="90000"/>
            </a:lnSpc>
            <a:spcBef>
              <a:spcPct val="0"/>
            </a:spcBef>
            <a:spcAft>
              <a:spcPct val="35000"/>
            </a:spcAft>
          </a:pPr>
          <a:r>
            <a:rPr lang="zh-TW" altLang="en-US" sz="3000" b="1" kern="1200" dirty="0" smtClean="0">
              <a:latin typeface="Arial" charset="0"/>
            </a:rPr>
            <a:t>長期</a:t>
          </a:r>
          <a:endParaRPr lang="en-US" altLang="zh-TW" sz="3000" b="1" kern="1200" dirty="0" smtClean="0">
            <a:latin typeface="Arial" charset="0"/>
          </a:endParaRPr>
        </a:p>
        <a:p>
          <a:pPr lvl="0" algn="ctr" defTabSz="1333500">
            <a:lnSpc>
              <a:spcPct val="90000"/>
            </a:lnSpc>
            <a:spcBef>
              <a:spcPct val="0"/>
            </a:spcBef>
            <a:spcAft>
              <a:spcPct val="35000"/>
            </a:spcAft>
          </a:pPr>
          <a:r>
            <a:rPr lang="zh-TW" altLang="en-US" sz="3000" b="1" kern="1200" dirty="0" smtClean="0">
              <a:latin typeface="Arial" charset="0"/>
            </a:rPr>
            <a:t>照顧</a:t>
          </a:r>
          <a:endParaRPr lang="en-US" altLang="zh-TW" sz="3000" b="1" kern="1200" dirty="0" smtClean="0">
            <a:latin typeface="Arial" charset="0"/>
          </a:endParaRPr>
        </a:p>
        <a:p>
          <a:pPr lvl="0" algn="ctr" defTabSz="1333500">
            <a:lnSpc>
              <a:spcPct val="90000"/>
            </a:lnSpc>
            <a:spcBef>
              <a:spcPct val="0"/>
            </a:spcBef>
            <a:spcAft>
              <a:spcPct val="35000"/>
            </a:spcAft>
          </a:pPr>
          <a:r>
            <a:rPr lang="zh-TW" altLang="en-US" sz="3000" b="1" kern="1200" dirty="0" smtClean="0">
              <a:latin typeface="Arial" charset="0"/>
            </a:rPr>
            <a:t>保險</a:t>
          </a:r>
          <a:endParaRPr lang="zh-TW" altLang="en-US" sz="3000" b="1" kern="1200" dirty="0"/>
        </a:p>
      </dsp:txBody>
      <dsp:txXfrm>
        <a:off x="2069653" y="1321348"/>
        <a:ext cx="1339348" cy="1785798"/>
      </dsp:txXfrm>
    </dsp:sp>
    <dsp:sp modelId="{58CA8CB5-E7E1-4206-A8EA-BF4FF9C2E4DC}">
      <dsp:nvSpPr>
        <dsp:cNvPr id="0" name=""/>
        <dsp:cNvSpPr/>
      </dsp:nvSpPr>
      <dsp:spPr>
        <a:xfrm>
          <a:off x="1654455" y="107005"/>
          <a:ext cx="4214484" cy="4214484"/>
        </a:xfrm>
        <a:prstGeom prst="circularArrow">
          <a:avLst>
            <a:gd name="adj1" fmla="val 5085"/>
            <a:gd name="adj2" fmla="val 327528"/>
            <a:gd name="adj3" fmla="val 50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7FBEB1-090C-4E8E-987E-A60B1B09A17C}">
      <dsp:nvSpPr>
        <dsp:cNvPr id="0" name=""/>
        <dsp:cNvSpPr/>
      </dsp:nvSpPr>
      <dsp:spPr>
        <a:xfrm>
          <a:off x="1475876" y="107005"/>
          <a:ext cx="4214484" cy="4214484"/>
        </a:xfrm>
        <a:prstGeom prst="circularArrow">
          <a:avLst>
            <a:gd name="adj1" fmla="val 5085"/>
            <a:gd name="adj2" fmla="val 327528"/>
            <a:gd name="adj3" fmla="val 158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B14406D-A246-420E-A5C0-D8662BBB4627}">
      <dsp:nvSpPr>
        <dsp:cNvPr id="0" name=""/>
        <dsp:cNvSpPr/>
      </dsp:nvSpPr>
      <dsp:spPr>
        <a:xfrm>
          <a:off x="0" y="252900"/>
          <a:ext cx="6840760" cy="756000"/>
        </a:xfrm>
        <a:prstGeom prst="rect">
          <a:avLst/>
        </a:prstGeom>
        <a:solidFill>
          <a:srgbClr val="99CCFF">
            <a:alpha val="90000"/>
          </a:srgb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0919" tIns="312420" rIns="530919" bIns="142240" numCol="1" spcCol="1270" anchor="t" anchorCtr="0">
          <a:noAutofit/>
        </a:bodyPr>
        <a:lstStyle/>
        <a:p>
          <a:pPr marL="228600" lvl="1" indent="-228600" algn="l" defTabSz="889000">
            <a:lnSpc>
              <a:spcPct val="90000"/>
            </a:lnSpc>
            <a:spcBef>
              <a:spcPct val="0"/>
            </a:spcBef>
            <a:spcAft>
              <a:spcPct val="15000"/>
            </a:spcAft>
            <a:buChar char="••"/>
          </a:pPr>
          <a:r>
            <a:rPr kumimoji="1" lang="zh-TW" altLang="en-US" sz="2000" b="1" kern="1200" dirty="0" smtClean="0">
              <a:solidFill>
                <a:schemeClr val="tx1"/>
              </a:solidFill>
              <a:latin typeface="+mn-ea"/>
              <a:ea typeface="+mn-ea"/>
              <a:cs typeface="+mn-cs"/>
            </a:rPr>
            <a:t>提供國人更充分保障</a:t>
          </a:r>
          <a:endParaRPr lang="zh-TW" altLang="en-US" sz="2000" kern="1200" dirty="0">
            <a:latin typeface="+mn-ea"/>
            <a:ea typeface="+mn-ea"/>
          </a:endParaRPr>
        </a:p>
      </dsp:txBody>
      <dsp:txXfrm>
        <a:off x="0" y="252900"/>
        <a:ext cx="6840760" cy="756000"/>
      </dsp:txXfrm>
    </dsp:sp>
    <dsp:sp modelId="{15412570-5393-40A1-B10E-FEB3F86098B2}">
      <dsp:nvSpPr>
        <dsp:cNvPr id="0" name=""/>
        <dsp:cNvSpPr/>
      </dsp:nvSpPr>
      <dsp:spPr>
        <a:xfrm>
          <a:off x="342038" y="31500"/>
          <a:ext cx="5703572" cy="44280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solidFill>
            <a:srgbClr val="CCECFF"/>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0995" tIns="0" rIns="180995" bIns="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zh-TW" altLang="zh-TW" sz="2800" b="1" kern="1200" dirty="0" smtClean="0">
              <a:solidFill>
                <a:schemeClr val="tx1"/>
              </a:solidFill>
              <a:latin typeface="+mn-ea"/>
              <a:ea typeface="+mn-ea"/>
              <a:cs typeface="+mn-cs"/>
            </a:rPr>
            <a:t>參與經營長期照顧保險 </a:t>
          </a:r>
          <a:endParaRPr lang="zh-TW" altLang="en-US" sz="2800" b="1" kern="1200" dirty="0">
            <a:effectLst>
              <a:outerShdw blurRad="38100" dist="38100" dir="2700000" algn="tl">
                <a:srgbClr val="000000">
                  <a:alpha val="43137"/>
                </a:srgbClr>
              </a:outerShdw>
            </a:effectLst>
            <a:latin typeface="+mn-ea"/>
            <a:ea typeface="+mn-ea"/>
          </a:endParaRPr>
        </a:p>
      </dsp:txBody>
      <dsp:txXfrm>
        <a:off x="342038" y="31500"/>
        <a:ext cx="5703572" cy="442800"/>
      </dsp:txXfrm>
    </dsp:sp>
    <dsp:sp modelId="{027659B3-B789-4287-89D5-783E50A71AE1}">
      <dsp:nvSpPr>
        <dsp:cNvPr id="0" name=""/>
        <dsp:cNvSpPr/>
      </dsp:nvSpPr>
      <dsp:spPr>
        <a:xfrm>
          <a:off x="0" y="1327395"/>
          <a:ext cx="6840760" cy="803250"/>
        </a:xfrm>
        <a:prstGeom prst="rect">
          <a:avLst/>
        </a:prstGeom>
        <a:solidFill>
          <a:srgbClr val="66FF99">
            <a:alpha val="89804"/>
          </a:srgb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0919" tIns="312420" rIns="530919" bIns="142240" numCol="1" spcCol="1270" anchor="t" anchorCtr="0">
          <a:noAutofit/>
        </a:bodyPr>
        <a:lstStyle/>
        <a:p>
          <a:pPr marL="0" marR="0" lvl="0" indent="0" algn="l" defTabSz="914400" rtl="0" eaLnBrk="1" fontAlgn="auto" latinLnBrk="0" hangingPunct="1">
            <a:lnSpc>
              <a:spcPct val="100000"/>
            </a:lnSpc>
            <a:spcBef>
              <a:spcPct val="0"/>
            </a:spcBef>
            <a:spcAft>
              <a:spcPts val="0"/>
            </a:spcAft>
            <a:buClrTx/>
            <a:buSzTx/>
            <a:buFontTx/>
            <a:buChar char="••"/>
            <a:tabLst/>
            <a:defRPr/>
          </a:pPr>
          <a:r>
            <a:rPr kumimoji="1" lang="zh-TW" altLang="en-US" sz="2000" b="1" kern="1200" dirty="0" smtClean="0">
              <a:solidFill>
                <a:schemeClr val="tx1"/>
              </a:solidFill>
              <a:latin typeface="+mn-ea"/>
              <a:ea typeface="+mn-ea"/>
              <a:cs typeface="+mn-cs"/>
            </a:rPr>
            <a:t>提</a:t>
          </a:r>
          <a:r>
            <a:rPr kumimoji="1" lang="zh-TW" altLang="zh-TW" sz="2000" b="1" kern="1200" dirty="0" smtClean="0">
              <a:solidFill>
                <a:schemeClr val="tx1"/>
              </a:solidFill>
              <a:latin typeface="+mn-ea"/>
              <a:ea typeface="+mn-ea"/>
              <a:cs typeface="+mn-cs"/>
            </a:rPr>
            <a:t>供長照服務業者全方位之經營保障 </a:t>
          </a:r>
          <a:endParaRPr kumimoji="1" lang="zh-TW" altLang="en-US" sz="2000" b="1" kern="1200" dirty="0">
            <a:solidFill>
              <a:schemeClr val="tx1"/>
            </a:solidFill>
            <a:latin typeface="+mn-ea"/>
            <a:ea typeface="+mn-ea"/>
            <a:cs typeface="+mn-cs"/>
          </a:endParaRPr>
        </a:p>
      </dsp:txBody>
      <dsp:txXfrm>
        <a:off x="0" y="1327395"/>
        <a:ext cx="6840760" cy="803250"/>
      </dsp:txXfrm>
    </dsp:sp>
    <dsp:sp modelId="{4643845C-5C81-46BB-BD3F-9AD5BDE21EC9}">
      <dsp:nvSpPr>
        <dsp:cNvPr id="0" name=""/>
        <dsp:cNvSpPr/>
      </dsp:nvSpPr>
      <dsp:spPr>
        <a:xfrm>
          <a:off x="342038" y="1089900"/>
          <a:ext cx="5829032" cy="44280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solidFill>
            <a:srgbClr val="CCFFCC"/>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0995" tIns="0" rIns="180995" bIns="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zh-TW" altLang="zh-TW" sz="2800" b="1" kern="1200" dirty="0" smtClean="0">
              <a:solidFill>
                <a:schemeClr val="tx1"/>
              </a:solidFill>
              <a:latin typeface="+mn-ea"/>
              <a:ea typeface="+mn-ea"/>
              <a:cs typeface="+mn-cs"/>
            </a:rPr>
            <a:t>研發長照服務業綜合責任保險商品</a:t>
          </a:r>
          <a:endParaRPr kumimoji="1" lang="zh-TW" altLang="en-US" sz="2800" b="1" kern="1200" dirty="0">
            <a:solidFill>
              <a:schemeClr val="tx1"/>
            </a:solidFill>
            <a:latin typeface="+mn-ea"/>
            <a:ea typeface="+mn-ea"/>
            <a:cs typeface="+mn-cs"/>
          </a:endParaRPr>
        </a:p>
      </dsp:txBody>
      <dsp:txXfrm>
        <a:off x="342038" y="1089900"/>
        <a:ext cx="5829032" cy="442800"/>
      </dsp:txXfrm>
    </dsp:sp>
    <dsp:sp modelId="{C7AC28A3-F17D-4A11-B905-993E38060CD0}">
      <dsp:nvSpPr>
        <dsp:cNvPr id="0" name=""/>
        <dsp:cNvSpPr/>
      </dsp:nvSpPr>
      <dsp:spPr>
        <a:xfrm>
          <a:off x="0" y="2416950"/>
          <a:ext cx="6840760" cy="756000"/>
        </a:xfrm>
        <a:prstGeom prst="rect">
          <a:avLst/>
        </a:prstGeom>
        <a:solidFill>
          <a:srgbClr val="FF7C80">
            <a:alpha val="90000"/>
          </a:srgb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0919" tIns="312420" rIns="530919" bIns="142240" numCol="1" spcCol="1270" anchor="t" anchorCtr="0">
          <a:noAutofit/>
        </a:bodyPr>
        <a:lstStyle/>
        <a:p>
          <a:pPr marL="228600" lvl="1" indent="-228600" algn="l" defTabSz="889000">
            <a:lnSpc>
              <a:spcPct val="90000"/>
            </a:lnSpc>
            <a:spcBef>
              <a:spcPct val="0"/>
            </a:spcBef>
            <a:spcAft>
              <a:spcPct val="15000"/>
            </a:spcAft>
            <a:buChar char="••"/>
          </a:pPr>
          <a:r>
            <a:rPr kumimoji="1" lang="zh-TW" altLang="zh-TW" sz="2000" b="1" kern="1200" dirty="0" smtClean="0">
              <a:solidFill>
                <a:schemeClr val="tx1"/>
              </a:solidFill>
              <a:latin typeface="+mn-ea"/>
              <a:ea typeface="+mn-ea"/>
              <a:cs typeface="+mn-cs"/>
            </a:rPr>
            <a:t>降低意外事故發生率 </a:t>
          </a:r>
          <a:endParaRPr kumimoji="1" lang="zh-TW" altLang="en-US" sz="2000" b="1" kern="1200" dirty="0">
            <a:solidFill>
              <a:schemeClr val="tx1"/>
            </a:solidFill>
            <a:latin typeface="+mn-ea"/>
            <a:ea typeface="+mn-ea"/>
            <a:cs typeface="+mn-cs"/>
          </a:endParaRPr>
        </a:p>
      </dsp:txBody>
      <dsp:txXfrm>
        <a:off x="0" y="2416950"/>
        <a:ext cx="6840760" cy="756000"/>
      </dsp:txXfrm>
    </dsp:sp>
    <dsp:sp modelId="{17986B8A-5081-414D-8FAC-CDB500757F33}">
      <dsp:nvSpPr>
        <dsp:cNvPr id="0" name=""/>
        <dsp:cNvSpPr/>
      </dsp:nvSpPr>
      <dsp:spPr>
        <a:xfrm>
          <a:off x="342038" y="2195550"/>
          <a:ext cx="5829080" cy="442800"/>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solidFill>
            <a:srgbClr val="FF9999"/>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0995" tIns="0" rIns="180995" bIns="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zh-TW" altLang="zh-TW" sz="2800" b="1" kern="1200" dirty="0" smtClean="0">
              <a:solidFill>
                <a:schemeClr val="tx1"/>
              </a:solidFill>
              <a:latin typeface="+mn-ea"/>
              <a:ea typeface="+mn-ea"/>
              <a:cs typeface="+mn-cs"/>
            </a:rPr>
            <a:t>協助長照業者建構風險管理機制</a:t>
          </a:r>
          <a:endParaRPr kumimoji="1" lang="zh-TW" altLang="en-US" sz="2800" b="1" kern="1200" dirty="0">
            <a:solidFill>
              <a:schemeClr val="tx1"/>
            </a:solidFill>
            <a:latin typeface="+mn-ea"/>
            <a:ea typeface="+mn-ea"/>
            <a:cs typeface="+mn-cs"/>
          </a:endParaRPr>
        </a:p>
      </dsp:txBody>
      <dsp:txXfrm>
        <a:off x="342038" y="2195550"/>
        <a:ext cx="5829080" cy="4428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06091F6-F20B-4DCF-B5B9-C472FA0ECD0C}">
      <dsp:nvSpPr>
        <dsp:cNvPr id="0" name=""/>
        <dsp:cNvSpPr/>
      </dsp:nvSpPr>
      <dsp:spPr>
        <a:xfrm>
          <a:off x="28" y="148047"/>
          <a:ext cx="2691861" cy="927172"/>
        </a:xfrm>
        <a:prstGeom prst="rect">
          <a:avLst/>
        </a:prstGeom>
        <a:solidFill>
          <a:schemeClr val="accent2">
            <a:lumMod val="75000"/>
          </a:schemeClr>
        </a:solidFill>
        <a:ln w="254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162560" rIns="284480" bIns="162560" numCol="1" spcCol="1270" anchor="ctr" anchorCtr="0">
          <a:noAutofit/>
        </a:bodyPr>
        <a:lstStyle/>
        <a:p>
          <a:pPr lvl="0" algn="ctr" defTabSz="1778000">
            <a:lnSpc>
              <a:spcPct val="90000"/>
            </a:lnSpc>
            <a:spcBef>
              <a:spcPct val="0"/>
            </a:spcBef>
            <a:spcAft>
              <a:spcPct val="35000"/>
            </a:spcAft>
          </a:pPr>
          <a:r>
            <a:rPr lang="zh-TW" altLang="en-US" sz="4000" b="1" kern="1200" dirty="0" smtClean="0"/>
            <a:t>壽險</a:t>
          </a:r>
          <a:endParaRPr lang="zh-TW" altLang="en-US" sz="4000" b="1" kern="1200" dirty="0"/>
        </a:p>
      </dsp:txBody>
      <dsp:txXfrm>
        <a:off x="28" y="148047"/>
        <a:ext cx="2691861" cy="927172"/>
      </dsp:txXfrm>
    </dsp:sp>
    <dsp:sp modelId="{4C5B01D6-B00D-4718-8B39-BBA479EB7D73}">
      <dsp:nvSpPr>
        <dsp:cNvPr id="0" name=""/>
        <dsp:cNvSpPr/>
      </dsp:nvSpPr>
      <dsp:spPr>
        <a:xfrm>
          <a:off x="1" y="1080122"/>
          <a:ext cx="2691861" cy="1297012"/>
        </a:xfrm>
        <a:prstGeom prst="rect">
          <a:avLst/>
        </a:prstGeom>
        <a:solidFill>
          <a:srgbClr val="C5CFFF">
            <a:alpha val="89804"/>
          </a:srgb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zh-TW" altLang="en-US" sz="2800" kern="1200" dirty="0" smtClean="0"/>
            <a:t>醫療費用</a:t>
          </a:r>
          <a:endParaRPr lang="zh-TW" altLang="en-US" sz="2800" kern="1200" dirty="0"/>
        </a:p>
        <a:p>
          <a:pPr marL="285750" lvl="1" indent="-285750" algn="l" defTabSz="1244600">
            <a:lnSpc>
              <a:spcPct val="90000"/>
            </a:lnSpc>
            <a:spcBef>
              <a:spcPct val="0"/>
            </a:spcBef>
            <a:spcAft>
              <a:spcPct val="15000"/>
            </a:spcAft>
            <a:buChar char="••"/>
          </a:pPr>
          <a:r>
            <a:rPr lang="zh-TW" altLang="en-US" sz="2800" kern="1200" dirty="0" smtClean="0"/>
            <a:t>照顧費用</a:t>
          </a:r>
        </a:p>
      </dsp:txBody>
      <dsp:txXfrm>
        <a:off x="1" y="1080122"/>
        <a:ext cx="2691861" cy="1297012"/>
      </dsp:txXfrm>
    </dsp:sp>
    <dsp:sp modelId="{D4D71CB3-CE37-4F4F-A491-CC0E4F8FA202}">
      <dsp:nvSpPr>
        <dsp:cNvPr id="0" name=""/>
        <dsp:cNvSpPr/>
      </dsp:nvSpPr>
      <dsp:spPr>
        <a:xfrm>
          <a:off x="3068750" y="148047"/>
          <a:ext cx="2691861" cy="927172"/>
        </a:xfrm>
        <a:prstGeom prst="rect">
          <a:avLst/>
        </a:prstGeom>
        <a:solidFill>
          <a:schemeClr val="accent2">
            <a:lumMod val="75000"/>
          </a:schemeClr>
        </a:solidFill>
        <a:ln w="25400" cap="flat" cmpd="sng" algn="ctr">
          <a:solidFill>
            <a:schemeClr val="accent2">
              <a:shade val="50000"/>
              <a:hueOff val="840370"/>
              <a:satOff val="0"/>
              <a:lumOff val="5160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162560" rIns="284480" bIns="162560" numCol="1" spcCol="1270" anchor="ctr" anchorCtr="0">
          <a:noAutofit/>
        </a:bodyPr>
        <a:lstStyle/>
        <a:p>
          <a:pPr lvl="0" algn="ctr" defTabSz="1778000">
            <a:lnSpc>
              <a:spcPct val="90000"/>
            </a:lnSpc>
            <a:spcBef>
              <a:spcPct val="0"/>
            </a:spcBef>
            <a:spcAft>
              <a:spcPct val="35000"/>
            </a:spcAft>
          </a:pPr>
          <a:r>
            <a:rPr lang="zh-TW" altLang="en-US" sz="4000" b="1" kern="1200" dirty="0" smtClean="0"/>
            <a:t>產險</a:t>
          </a:r>
          <a:endParaRPr lang="zh-TW" altLang="en-US" sz="4000" b="1" kern="1200" dirty="0"/>
        </a:p>
      </dsp:txBody>
      <dsp:txXfrm>
        <a:off x="3068750" y="148047"/>
        <a:ext cx="2691861" cy="927172"/>
      </dsp:txXfrm>
    </dsp:sp>
    <dsp:sp modelId="{42F83DC1-B4D5-4EA4-ADD8-400CBFE8CEF9}">
      <dsp:nvSpPr>
        <dsp:cNvPr id="0" name=""/>
        <dsp:cNvSpPr/>
      </dsp:nvSpPr>
      <dsp:spPr>
        <a:xfrm>
          <a:off x="3068750" y="1075219"/>
          <a:ext cx="2691861" cy="1297012"/>
        </a:xfrm>
        <a:prstGeom prst="rect">
          <a:avLst/>
        </a:prstGeom>
        <a:solidFill>
          <a:srgbClr val="C5CFFF">
            <a:alpha val="90000"/>
          </a:srgbClr>
        </a:solidFill>
        <a:ln w="25400" cap="flat" cmpd="sng" algn="ctr">
          <a:solidFill>
            <a:schemeClr val="accent2">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zh-TW" altLang="en-US" sz="2700" kern="1200" dirty="0" smtClean="0"/>
            <a:t>看護設施費用</a:t>
          </a:r>
          <a:endParaRPr lang="zh-TW" altLang="en-US" sz="2700" kern="1200" dirty="0"/>
        </a:p>
        <a:p>
          <a:pPr marL="228600" lvl="1" indent="-228600" algn="l" defTabSz="1200150">
            <a:lnSpc>
              <a:spcPct val="90000"/>
            </a:lnSpc>
            <a:spcBef>
              <a:spcPct val="0"/>
            </a:spcBef>
            <a:spcAft>
              <a:spcPct val="15000"/>
            </a:spcAft>
            <a:buChar char="••"/>
          </a:pPr>
          <a:r>
            <a:rPr lang="zh-TW" altLang="en-US" sz="2700" kern="1200" dirty="0" smtClean="0"/>
            <a:t>雜項費用</a:t>
          </a:r>
          <a:r>
            <a:rPr lang="en-US" altLang="zh-TW" sz="2700" kern="1200" dirty="0" smtClean="0"/>
            <a:t>..</a:t>
          </a:r>
          <a:r>
            <a:rPr lang="zh-TW" altLang="en-US" sz="2700" kern="1200" dirty="0" smtClean="0"/>
            <a:t>等</a:t>
          </a:r>
          <a:endParaRPr lang="zh-TW" altLang="en-US" sz="2700" kern="1200" dirty="0"/>
        </a:p>
      </dsp:txBody>
      <dsp:txXfrm>
        <a:off x="3068750" y="1075219"/>
        <a:ext cx="2691861" cy="129701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9" name="Rectangle 3"/>
          <p:cNvSpPr>
            <a:spLocks noGrp="1" noChangeArrowheads="1"/>
          </p:cNvSpPr>
          <p:nvPr>
            <p:ph type="dt" sz="quarter" idx="1"/>
          </p:nvPr>
        </p:nvSpPr>
        <p:spPr bwMode="auto">
          <a:xfrm>
            <a:off x="3856038" y="0"/>
            <a:ext cx="2947987" cy="496888"/>
          </a:xfrm>
          <a:prstGeom prst="rect">
            <a:avLst/>
          </a:prstGeom>
          <a:noFill/>
          <a:ln w="9525">
            <a:noFill/>
            <a:miter lim="800000"/>
            <a:headEnd/>
            <a:tailEnd/>
          </a:ln>
          <a:effectLst/>
        </p:spPr>
        <p:txBody>
          <a:bodyPr vert="horz" wrap="square" lIns="91573" tIns="45787" rIns="91573" bIns="45787" numCol="1" anchor="t" anchorCtr="0" compatLnSpc="1">
            <a:prstTxWarp prst="textNoShape">
              <a:avLst/>
            </a:prstTxWarp>
          </a:bodyPr>
          <a:lstStyle>
            <a:lvl1pPr algn="r">
              <a:defRPr sz="1200">
                <a:latin typeface="Times New Roman" pitchFamily="18" charset="0"/>
                <a:ea typeface="新細明體" pitchFamily="18" charset="-120"/>
              </a:defRPr>
            </a:lvl1pPr>
          </a:lstStyle>
          <a:p>
            <a:pPr>
              <a:defRPr/>
            </a:pPr>
            <a:endParaRPr lang="en-US"/>
          </a:p>
        </p:txBody>
      </p:sp>
      <p:sp>
        <p:nvSpPr>
          <p:cNvPr id="55300" name="Rectangle 4"/>
          <p:cNvSpPr>
            <a:spLocks noGrp="1" noChangeArrowheads="1"/>
          </p:cNvSpPr>
          <p:nvPr>
            <p:ph type="ftr" sz="quarter" idx="2"/>
          </p:nvPr>
        </p:nvSpPr>
        <p:spPr bwMode="auto">
          <a:xfrm>
            <a:off x="0" y="9440863"/>
            <a:ext cx="3051175" cy="496887"/>
          </a:xfrm>
          <a:prstGeom prst="rect">
            <a:avLst/>
          </a:prstGeom>
          <a:noFill/>
          <a:ln w="9525">
            <a:noFill/>
            <a:miter lim="800000"/>
            <a:headEnd/>
            <a:tailEnd/>
          </a:ln>
          <a:effectLst/>
        </p:spPr>
        <p:txBody>
          <a:bodyPr vert="horz" wrap="square" lIns="91573" tIns="45787" rIns="91573" bIns="45787" numCol="1" anchor="b" anchorCtr="0" compatLnSpc="1">
            <a:prstTxWarp prst="textNoShape">
              <a:avLst/>
            </a:prstTxWarp>
          </a:bodyPr>
          <a:lstStyle>
            <a:lvl1pPr algn="l">
              <a:defRPr sz="1200">
                <a:latin typeface="Times New Roman" pitchFamily="18" charset="0"/>
                <a:ea typeface="標楷體" pitchFamily="65" charset="-120"/>
              </a:defRPr>
            </a:lvl1pPr>
          </a:lstStyle>
          <a:p>
            <a:pPr>
              <a:defRPr/>
            </a:pPr>
            <a:r>
              <a:rPr lang="en-US" altLang="zh-TW"/>
              <a:t>                           </a:t>
            </a:r>
          </a:p>
        </p:txBody>
      </p:sp>
      <p:sp>
        <p:nvSpPr>
          <p:cNvPr id="55301" name="Rectangle 5"/>
          <p:cNvSpPr>
            <a:spLocks noGrp="1" noChangeArrowheads="1"/>
          </p:cNvSpPr>
          <p:nvPr>
            <p:ph type="sldNum" sz="quarter" idx="3"/>
          </p:nvPr>
        </p:nvSpPr>
        <p:spPr bwMode="auto">
          <a:xfrm>
            <a:off x="3856038" y="9440863"/>
            <a:ext cx="2947987" cy="496887"/>
          </a:xfrm>
          <a:prstGeom prst="rect">
            <a:avLst/>
          </a:prstGeom>
          <a:noFill/>
          <a:ln w="9525">
            <a:noFill/>
            <a:miter lim="800000"/>
            <a:headEnd/>
            <a:tailEnd/>
          </a:ln>
          <a:effectLst/>
        </p:spPr>
        <p:txBody>
          <a:bodyPr vert="horz" wrap="square" lIns="91573" tIns="45787" rIns="91573" bIns="45787" numCol="1" anchor="b" anchorCtr="0" compatLnSpc="1">
            <a:prstTxWarp prst="textNoShape">
              <a:avLst/>
            </a:prstTxWarp>
          </a:bodyPr>
          <a:lstStyle>
            <a:lvl1pPr algn="r">
              <a:defRPr sz="1200">
                <a:latin typeface="Times New Roman" pitchFamily="18" charset="0"/>
                <a:ea typeface="新細明體" pitchFamily="18" charset="-120"/>
              </a:defRPr>
            </a:lvl1pPr>
          </a:lstStyle>
          <a:p>
            <a:pPr>
              <a:defRPr/>
            </a:pPr>
            <a:endParaRPr lang="en-US"/>
          </a:p>
        </p:txBody>
      </p:sp>
      <p:sp>
        <p:nvSpPr>
          <p:cNvPr id="55305" name="Rectangle 9"/>
          <p:cNvSpPr>
            <a:spLocks noGrp="1" noChangeArrowheads="1"/>
          </p:cNvSpPr>
          <p:nvPr>
            <p:ph type="hdr" sz="quarter"/>
          </p:nvPr>
        </p:nvSpPr>
        <p:spPr bwMode="auto">
          <a:xfrm>
            <a:off x="0" y="0"/>
            <a:ext cx="2947988" cy="496888"/>
          </a:xfrm>
          <a:prstGeom prst="rect">
            <a:avLst/>
          </a:prstGeom>
          <a:noFill/>
          <a:ln w="9525">
            <a:noFill/>
            <a:miter lim="800000"/>
            <a:headEnd/>
            <a:tailEnd/>
          </a:ln>
          <a:effectLst/>
        </p:spPr>
        <p:txBody>
          <a:bodyPr vert="horz" wrap="square" lIns="91573" tIns="45787" rIns="91573" bIns="45787" numCol="1" anchor="t" anchorCtr="0" compatLnSpc="1">
            <a:prstTxWarp prst="textNoShape">
              <a:avLst/>
            </a:prstTxWarp>
          </a:bodyPr>
          <a:lstStyle>
            <a:lvl1pPr algn="l">
              <a:defRPr sz="1200">
                <a:latin typeface="Times New Roman" pitchFamily="18" charset="0"/>
                <a:ea typeface="新細明體" pitchFamily="18" charset="-120"/>
              </a:defRPr>
            </a:lvl1pPr>
          </a:lstStyle>
          <a:p>
            <a:pPr>
              <a:defRPr/>
            </a:pPr>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7988" cy="496888"/>
          </a:xfrm>
          <a:prstGeom prst="rect">
            <a:avLst/>
          </a:prstGeom>
          <a:noFill/>
          <a:ln w="9525">
            <a:noFill/>
            <a:miter lim="800000"/>
            <a:headEnd/>
            <a:tailEnd/>
          </a:ln>
          <a:effectLst/>
        </p:spPr>
        <p:txBody>
          <a:bodyPr vert="horz" wrap="square" lIns="91573" tIns="45787" rIns="91573" bIns="45787" numCol="1" anchor="t" anchorCtr="0" compatLnSpc="1">
            <a:prstTxWarp prst="textNoShape">
              <a:avLst/>
            </a:prstTxWarp>
          </a:bodyPr>
          <a:lstStyle>
            <a:lvl1pPr algn="l">
              <a:defRPr sz="1200">
                <a:latin typeface="Times New Roman" pitchFamily="18" charset="0"/>
                <a:ea typeface="新細明體" pitchFamily="18" charset="-120"/>
              </a:defRPr>
            </a:lvl1pPr>
          </a:lstStyle>
          <a:p>
            <a:pPr>
              <a:defRPr/>
            </a:pPr>
            <a:endParaRPr lang="en-US" altLang="zh-TW"/>
          </a:p>
        </p:txBody>
      </p:sp>
      <p:sp>
        <p:nvSpPr>
          <p:cNvPr id="8195" name="Rectangle 3"/>
          <p:cNvSpPr>
            <a:spLocks noGrp="1" noChangeArrowheads="1"/>
          </p:cNvSpPr>
          <p:nvPr>
            <p:ph type="dt" idx="1"/>
          </p:nvPr>
        </p:nvSpPr>
        <p:spPr bwMode="auto">
          <a:xfrm>
            <a:off x="3856038" y="0"/>
            <a:ext cx="2947987" cy="496888"/>
          </a:xfrm>
          <a:prstGeom prst="rect">
            <a:avLst/>
          </a:prstGeom>
          <a:noFill/>
          <a:ln w="9525">
            <a:noFill/>
            <a:miter lim="800000"/>
            <a:headEnd/>
            <a:tailEnd/>
          </a:ln>
          <a:effectLst/>
        </p:spPr>
        <p:txBody>
          <a:bodyPr vert="horz" wrap="square" lIns="91573" tIns="45787" rIns="91573" bIns="45787" numCol="1" anchor="t" anchorCtr="0" compatLnSpc="1">
            <a:prstTxWarp prst="textNoShape">
              <a:avLst/>
            </a:prstTxWarp>
          </a:bodyPr>
          <a:lstStyle>
            <a:lvl1pPr algn="r">
              <a:defRPr sz="1200">
                <a:latin typeface="Times New Roman" pitchFamily="18" charset="0"/>
                <a:ea typeface="新細明體" pitchFamily="18" charset="-120"/>
              </a:defRPr>
            </a:lvl1pPr>
          </a:lstStyle>
          <a:p>
            <a:pPr>
              <a:defRPr/>
            </a:pPr>
            <a:endParaRPr lang="en-US" altLang="zh-TW"/>
          </a:p>
        </p:txBody>
      </p:sp>
      <p:sp>
        <p:nvSpPr>
          <p:cNvPr id="15364" name="Rectangle 4"/>
          <p:cNvSpPr>
            <a:spLocks noGrp="1" noRot="1" noChangeAspect="1" noChangeArrowheads="1" noTextEdit="1"/>
          </p:cNvSpPr>
          <p:nvPr>
            <p:ph type="sldImg" idx="2"/>
          </p:nvPr>
        </p:nvSpPr>
        <p:spPr bwMode="auto">
          <a:xfrm>
            <a:off x="919163" y="746125"/>
            <a:ext cx="4968875" cy="37274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9450" y="4721225"/>
            <a:ext cx="5446713" cy="4471988"/>
          </a:xfrm>
          <a:prstGeom prst="rect">
            <a:avLst/>
          </a:prstGeom>
          <a:noFill/>
          <a:ln w="9525">
            <a:noFill/>
            <a:miter lim="800000"/>
            <a:headEnd/>
            <a:tailEnd/>
          </a:ln>
          <a:effectLst/>
        </p:spPr>
        <p:txBody>
          <a:bodyPr vert="horz" wrap="square" lIns="91573" tIns="45787" rIns="91573" bIns="45787"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8198" name="Rectangle 6"/>
          <p:cNvSpPr>
            <a:spLocks noGrp="1" noChangeArrowheads="1"/>
          </p:cNvSpPr>
          <p:nvPr>
            <p:ph type="ftr" sz="quarter" idx="4"/>
          </p:nvPr>
        </p:nvSpPr>
        <p:spPr bwMode="auto">
          <a:xfrm>
            <a:off x="0" y="9440863"/>
            <a:ext cx="2947988" cy="496887"/>
          </a:xfrm>
          <a:prstGeom prst="rect">
            <a:avLst/>
          </a:prstGeom>
          <a:noFill/>
          <a:ln w="9525">
            <a:noFill/>
            <a:miter lim="800000"/>
            <a:headEnd/>
            <a:tailEnd/>
          </a:ln>
          <a:effectLst/>
        </p:spPr>
        <p:txBody>
          <a:bodyPr vert="horz" wrap="square" lIns="91573" tIns="45787" rIns="91573" bIns="45787" numCol="1" anchor="b" anchorCtr="0" compatLnSpc="1">
            <a:prstTxWarp prst="textNoShape">
              <a:avLst/>
            </a:prstTxWarp>
          </a:bodyPr>
          <a:lstStyle>
            <a:lvl1pPr algn="l">
              <a:defRPr sz="1200">
                <a:latin typeface="Times New Roman" pitchFamily="18" charset="0"/>
                <a:ea typeface="新細明體" pitchFamily="18" charset="-120"/>
              </a:defRPr>
            </a:lvl1pPr>
          </a:lstStyle>
          <a:p>
            <a:pPr>
              <a:defRPr/>
            </a:pPr>
            <a:endParaRPr lang="en-US" altLang="zh-TW"/>
          </a:p>
        </p:txBody>
      </p:sp>
      <p:sp>
        <p:nvSpPr>
          <p:cNvPr id="8199" name="Rectangle 7"/>
          <p:cNvSpPr>
            <a:spLocks noGrp="1" noChangeArrowheads="1"/>
          </p:cNvSpPr>
          <p:nvPr>
            <p:ph type="sldNum" sz="quarter" idx="5"/>
          </p:nvPr>
        </p:nvSpPr>
        <p:spPr bwMode="auto">
          <a:xfrm>
            <a:off x="3856038" y="9440863"/>
            <a:ext cx="2947987" cy="496887"/>
          </a:xfrm>
          <a:prstGeom prst="rect">
            <a:avLst/>
          </a:prstGeom>
          <a:noFill/>
          <a:ln w="9525">
            <a:noFill/>
            <a:miter lim="800000"/>
            <a:headEnd/>
            <a:tailEnd/>
          </a:ln>
          <a:effectLst/>
        </p:spPr>
        <p:txBody>
          <a:bodyPr vert="horz" wrap="square" lIns="91573" tIns="45787" rIns="91573" bIns="45787" numCol="1" anchor="b" anchorCtr="0" compatLnSpc="1">
            <a:prstTxWarp prst="textNoShape">
              <a:avLst/>
            </a:prstTxWarp>
          </a:bodyPr>
          <a:lstStyle>
            <a:lvl1pPr algn="r">
              <a:defRPr sz="1200">
                <a:latin typeface="Times New Roman" pitchFamily="18" charset="0"/>
                <a:ea typeface="新細明體" pitchFamily="18" charset="-120"/>
              </a:defRPr>
            </a:lvl1pPr>
          </a:lstStyle>
          <a:p>
            <a:pPr>
              <a:defRPr/>
            </a:pPr>
            <a:fld id="{8B307B2F-0F05-4F0F-AF14-542388F8537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69B6ED69-8025-4B7A-A474-EB466325382F}" type="slidenum">
              <a:rPr lang="en-US" altLang="zh-TW" smtClean="0">
                <a:ea typeface="新細明體" charset="-120"/>
              </a:rPr>
              <a:pPr/>
              <a:t>1</a:t>
            </a:fld>
            <a:endParaRPr lang="en-US" altLang="zh-TW" smtClean="0">
              <a:ea typeface="新細明體" charset="-120"/>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altLang="zh-TW" sz="1400" b="1" dirty="0" smtClean="0">
              <a:ea typeface="新細明體" charset="-12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eaLnBrk="1" hangingPunct="1">
              <a:lnSpc>
                <a:spcPct val="120000"/>
              </a:lnSpc>
              <a:buNone/>
            </a:pPr>
            <a:endParaRPr lang="zh-TW" altLang="en-US" sz="1400"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10</a:t>
            </a:fld>
            <a:endParaRPr lang="en-US" altLang="zh-TW"/>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eaLnBrk="1" hangingPunct="1">
              <a:lnSpc>
                <a:spcPct val="120000"/>
              </a:lnSpc>
              <a:buNone/>
            </a:pPr>
            <a:endParaRPr lang="zh-TW" altLang="en-US" sz="1400"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11</a:t>
            </a:fld>
            <a:endParaRPr lang="en-US" altLang="zh-TW"/>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12</a:t>
            </a:fld>
            <a:endParaRPr lang="en-US" altLang="zh-TW"/>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dirty="0" smtClean="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13</a:t>
            </a:fld>
            <a:endParaRPr lang="en-US" altLang="zh-TW"/>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dirty="0" smtClean="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14</a:t>
            </a:fld>
            <a:endParaRPr lang="en-US" altLang="zh-TW"/>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15</a:t>
            </a:fld>
            <a:endParaRPr lang="en-US" altLang="zh-TW"/>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16</a:t>
            </a:fld>
            <a:endParaRPr lang="en-US" altLang="zh-TW"/>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17</a:t>
            </a:fld>
            <a:endParaRPr lang="en-US" altLang="zh-TW"/>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18</a:t>
            </a:fld>
            <a:endParaRPr lang="en-US" altLang="zh-TW"/>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19</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2</a:t>
            </a:fld>
            <a:endParaRPr lang="en-US" altLang="zh-TW"/>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B1C0EE1B-7F3D-491E-8066-AA77A21B568E}" type="slidenum">
              <a:rPr lang="en-US" altLang="zh-TW" smtClean="0">
                <a:ea typeface="新細明體" charset="-120"/>
              </a:rPr>
              <a:pPr/>
              <a:t>20</a:t>
            </a:fld>
            <a:endParaRPr lang="en-US" altLang="zh-TW" smtClean="0">
              <a:ea typeface="新細明體" charset="-120"/>
            </a:endParaRP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altLang="zh-TW" dirty="0" smtClean="0">
              <a:ea typeface="新細明體" charset="-12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lvl="0">
              <a:buNone/>
            </a:pPr>
            <a:endParaRPr lang="zh-TW" altLang="en-US" sz="1400"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3</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eaLnBrk="1" hangingPunct="1">
              <a:lnSpc>
                <a:spcPct val="120000"/>
              </a:lnSpc>
              <a:buNone/>
            </a:pPr>
            <a:endParaRPr lang="zh-TW" altLang="en-US" sz="1400"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4</a:t>
            </a:fld>
            <a:endParaRPr lang="en-US"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sz="1400"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5</a:t>
            </a:fld>
            <a:endParaRPr lang="en-US" altLang="zh-TW"/>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eaLnBrk="1" hangingPunct="1">
              <a:lnSpc>
                <a:spcPct val="120000"/>
              </a:lnSpc>
              <a:buNone/>
            </a:pPr>
            <a:endParaRPr lang="zh-TW" altLang="en-US" sz="1400"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6</a:t>
            </a:fld>
            <a:endParaRPr lang="en-US" altLang="zh-TW"/>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fontScale="85000" lnSpcReduction="20000"/>
          </a:bodyPr>
          <a:lstStyle/>
          <a:p>
            <a:pPr eaLnBrk="1" hangingPunct="1">
              <a:lnSpc>
                <a:spcPct val="120000"/>
              </a:lnSpc>
              <a:buNone/>
            </a:pPr>
            <a:endParaRPr lang="zh-TW" altLang="en-US" sz="1400" dirty="0" smtClean="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7</a:t>
            </a:fld>
            <a:endParaRPr lang="en-US" altLang="zh-TW"/>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eaLnBrk="1" hangingPunct="1">
              <a:lnSpc>
                <a:spcPct val="120000"/>
              </a:lnSpc>
              <a:buNone/>
            </a:pPr>
            <a:endParaRPr lang="zh-TW" altLang="en-US"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8</a:t>
            </a:fld>
            <a:endParaRPr lang="en-US" altLang="zh-TW"/>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eaLnBrk="1" hangingPunct="1">
              <a:lnSpc>
                <a:spcPct val="120000"/>
              </a:lnSpc>
              <a:buNone/>
            </a:pPr>
            <a:endParaRPr lang="zh-TW" altLang="en-US" sz="1400" dirty="0"/>
          </a:p>
        </p:txBody>
      </p:sp>
      <p:sp>
        <p:nvSpPr>
          <p:cNvPr id="4" name="投影片編號版面配置區 3"/>
          <p:cNvSpPr>
            <a:spLocks noGrp="1"/>
          </p:cNvSpPr>
          <p:nvPr>
            <p:ph type="sldNum" sz="quarter" idx="10"/>
          </p:nvPr>
        </p:nvSpPr>
        <p:spPr/>
        <p:txBody>
          <a:bodyPr/>
          <a:lstStyle/>
          <a:p>
            <a:pPr>
              <a:defRPr/>
            </a:pPr>
            <a:fld id="{8B307B2F-0F05-4F0F-AF14-542388F8537E}" type="slidenum">
              <a:rPr lang="en-US" altLang="zh-TW" smtClean="0"/>
              <a:pPr>
                <a:defRPr/>
              </a:pPr>
              <a:t>9</a:t>
            </a:fld>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2" name="Group 2065"/>
          <p:cNvGrpSpPr>
            <a:grpSpLocks/>
          </p:cNvGrpSpPr>
          <p:nvPr userDrawn="1"/>
        </p:nvGrpSpPr>
        <p:grpSpPr bwMode="auto">
          <a:xfrm>
            <a:off x="0" y="0"/>
            <a:ext cx="9186863" cy="6858000"/>
            <a:chOff x="41" y="44"/>
            <a:chExt cx="5679" cy="4212"/>
          </a:xfrm>
        </p:grpSpPr>
        <p:pic>
          <p:nvPicPr>
            <p:cNvPr id="3" name="Picture 2066" descr="圖片1"/>
            <p:cNvPicPr>
              <a:picLocks noChangeAspect="1" noChangeArrowheads="1"/>
            </p:cNvPicPr>
            <p:nvPr userDrawn="1"/>
          </p:nvPicPr>
          <p:blipFill>
            <a:blip r:embed="rId2" cstate="print"/>
            <a:srcRect l="4124" t="7440" r="4053" b="6203"/>
            <a:stretch>
              <a:fillRect/>
            </a:stretch>
          </p:blipFill>
          <p:spPr bwMode="auto">
            <a:xfrm>
              <a:off x="41" y="44"/>
              <a:ext cx="5679" cy="4212"/>
            </a:xfrm>
            <a:prstGeom prst="rect">
              <a:avLst/>
            </a:prstGeom>
            <a:noFill/>
            <a:ln w="9525">
              <a:noFill/>
              <a:miter lim="800000"/>
              <a:headEnd/>
              <a:tailEnd/>
            </a:ln>
          </p:spPr>
        </p:pic>
        <p:sp>
          <p:nvSpPr>
            <p:cNvPr id="4" name="Rectangle 2067"/>
            <p:cNvSpPr>
              <a:spLocks noChangeArrowheads="1"/>
            </p:cNvSpPr>
            <p:nvPr userDrawn="1"/>
          </p:nvSpPr>
          <p:spPr bwMode="auto">
            <a:xfrm>
              <a:off x="45" y="46"/>
              <a:ext cx="1474" cy="436"/>
            </a:xfrm>
            <a:prstGeom prst="rect">
              <a:avLst/>
            </a:prstGeom>
            <a:solidFill>
              <a:schemeClr val="bg1"/>
            </a:solidFill>
            <a:ln w="9525">
              <a:noFill/>
              <a:miter lim="800000"/>
              <a:headEnd/>
              <a:tailEnd/>
            </a:ln>
            <a:effectLst/>
          </p:spPr>
          <p:txBody>
            <a:bodyPr wrap="none" anchor="ctr"/>
            <a:lstStyle/>
            <a:p>
              <a:pPr algn="ctr">
                <a:defRPr/>
              </a:pPr>
              <a:endParaRPr lang="zh-TW" altLang="en-US">
                <a:ea typeface="新細明體" pitchFamily="18" charset="-120"/>
              </a:endParaRPr>
            </a:p>
          </p:txBody>
        </p:sp>
      </p:grpSp>
      <p:pic>
        <p:nvPicPr>
          <p:cNvPr id="5" name="Picture 2068" descr="華南保險LOGO(新版)"/>
          <p:cNvPicPr>
            <a:picLocks noChangeAspect="1" noChangeArrowheads="1"/>
          </p:cNvPicPr>
          <p:nvPr userDrawn="1"/>
        </p:nvPicPr>
        <p:blipFill>
          <a:blip r:embed="rId3" cstate="print"/>
          <a:srcRect/>
          <a:stretch>
            <a:fillRect/>
          </a:stretch>
        </p:blipFill>
        <p:spPr bwMode="auto">
          <a:xfrm>
            <a:off x="222250" y="233363"/>
            <a:ext cx="1655763" cy="38735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6"/>
          <p:cNvSpPr>
            <a:spLocks noGrp="1" noChangeArrowheads="1"/>
          </p:cNvSpPr>
          <p:nvPr>
            <p:ph type="sldNum" sz="quarter" idx="10"/>
          </p:nvPr>
        </p:nvSpPr>
        <p:spPr>
          <a:ln/>
        </p:spPr>
        <p:txBody>
          <a:bodyPr/>
          <a:lstStyle>
            <a:lvl1pPr>
              <a:defRPr/>
            </a:lvl1pPr>
          </a:lstStyle>
          <a:p>
            <a:pPr>
              <a:defRPr/>
            </a:pPr>
            <a:fld id="{2763A3EA-6870-4D85-BFB3-987BA866DE10}"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3688" y="130175"/>
            <a:ext cx="2057400" cy="603567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71488" y="130175"/>
            <a:ext cx="6019800" cy="603567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6"/>
          <p:cNvSpPr>
            <a:spLocks noGrp="1" noChangeArrowheads="1"/>
          </p:cNvSpPr>
          <p:nvPr>
            <p:ph type="sldNum" sz="quarter" idx="10"/>
          </p:nvPr>
        </p:nvSpPr>
        <p:spPr>
          <a:ln/>
        </p:spPr>
        <p:txBody>
          <a:bodyPr/>
          <a:lstStyle>
            <a:lvl1pPr>
              <a:defRPr/>
            </a:lvl1pPr>
          </a:lstStyle>
          <a:p>
            <a:pPr>
              <a:defRPr/>
            </a:pPr>
            <a:fld id="{57629B2F-8E56-497E-B24D-6A2E8A1E7E31}" type="slidenum">
              <a:rPr lang="en-US" altLang="zh-TW"/>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273175" y="130175"/>
            <a:ext cx="6696075" cy="777875"/>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71488" y="981075"/>
            <a:ext cx="8229600" cy="5184775"/>
          </a:xfrm>
        </p:spPr>
        <p:txBody>
          <a:bodyPr/>
          <a:lstStyle/>
          <a:p>
            <a:pPr lvl="0"/>
            <a:endParaRPr lang="zh-TW" altLang="en-US" noProof="0"/>
          </a:p>
        </p:txBody>
      </p:sp>
      <p:sp>
        <p:nvSpPr>
          <p:cNvPr id="4" name="Rectangle 46"/>
          <p:cNvSpPr>
            <a:spLocks noGrp="1" noChangeArrowheads="1"/>
          </p:cNvSpPr>
          <p:nvPr>
            <p:ph type="sldNum" sz="quarter" idx="10"/>
          </p:nvPr>
        </p:nvSpPr>
        <p:spPr>
          <a:ln/>
        </p:spPr>
        <p:txBody>
          <a:bodyPr/>
          <a:lstStyle>
            <a:lvl1pPr>
              <a:defRPr/>
            </a:lvl1pPr>
          </a:lstStyle>
          <a:p>
            <a:pPr>
              <a:defRPr/>
            </a:pPr>
            <a:fld id="{D84E8089-D898-457F-8EE7-A807C746609B}" type="slidenum">
              <a:rPr lang="en-US" altLang="zh-TW"/>
              <a:pPr>
                <a:defRPr/>
              </a:pPr>
              <a:t>‹#›</a:t>
            </a:fld>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273175" y="130175"/>
            <a:ext cx="6696075" cy="777875"/>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71488" y="981075"/>
            <a:ext cx="4038600" cy="51847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4662488" y="981075"/>
            <a:ext cx="4038600" cy="25161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內容版面配置區 4"/>
          <p:cNvSpPr>
            <a:spLocks noGrp="1"/>
          </p:cNvSpPr>
          <p:nvPr>
            <p:ph sz="quarter" idx="3"/>
          </p:nvPr>
        </p:nvSpPr>
        <p:spPr>
          <a:xfrm>
            <a:off x="4662488" y="3649663"/>
            <a:ext cx="4038600" cy="251618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Rectangle 46"/>
          <p:cNvSpPr>
            <a:spLocks noGrp="1" noChangeArrowheads="1"/>
          </p:cNvSpPr>
          <p:nvPr>
            <p:ph type="sldNum" sz="quarter" idx="10"/>
          </p:nvPr>
        </p:nvSpPr>
        <p:spPr>
          <a:ln/>
        </p:spPr>
        <p:txBody>
          <a:bodyPr/>
          <a:lstStyle>
            <a:lvl1pPr>
              <a:defRPr/>
            </a:lvl1pPr>
          </a:lstStyle>
          <a:p>
            <a:pPr>
              <a:defRPr/>
            </a:pPr>
            <a:fld id="{E6EE5B89-4090-4CF4-A406-16A65E4C29D0}"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6"/>
          <p:cNvSpPr>
            <a:spLocks noGrp="1" noChangeArrowheads="1"/>
          </p:cNvSpPr>
          <p:nvPr>
            <p:ph type="sldNum" sz="quarter" idx="10"/>
          </p:nvPr>
        </p:nvSpPr>
        <p:spPr>
          <a:ln/>
        </p:spPr>
        <p:txBody>
          <a:bodyPr/>
          <a:lstStyle>
            <a:lvl1pPr>
              <a:defRPr/>
            </a:lvl1pPr>
          </a:lstStyle>
          <a:p>
            <a:pPr>
              <a:defRPr/>
            </a:pPr>
            <a:fld id="{0DD66462-3FCC-476E-A193-5C0CA90D98F8}"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6"/>
          <p:cNvSpPr>
            <a:spLocks noGrp="1" noChangeArrowheads="1"/>
          </p:cNvSpPr>
          <p:nvPr>
            <p:ph type="sldNum" sz="quarter" idx="10"/>
          </p:nvPr>
        </p:nvSpPr>
        <p:spPr>
          <a:ln/>
        </p:spPr>
        <p:txBody>
          <a:bodyPr/>
          <a:lstStyle>
            <a:lvl1pPr>
              <a:defRPr/>
            </a:lvl1pPr>
          </a:lstStyle>
          <a:p>
            <a:pPr>
              <a:defRPr/>
            </a:pPr>
            <a:fld id="{A9AEA6EB-7A5A-4D96-9AD4-0874C64B10A5}"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71488" y="981075"/>
            <a:ext cx="4038600"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62488" y="981075"/>
            <a:ext cx="4038600" cy="5184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6"/>
          <p:cNvSpPr>
            <a:spLocks noGrp="1" noChangeArrowheads="1"/>
          </p:cNvSpPr>
          <p:nvPr>
            <p:ph type="sldNum" sz="quarter" idx="10"/>
          </p:nvPr>
        </p:nvSpPr>
        <p:spPr>
          <a:ln/>
        </p:spPr>
        <p:txBody>
          <a:bodyPr/>
          <a:lstStyle>
            <a:lvl1pPr>
              <a:defRPr/>
            </a:lvl1pPr>
          </a:lstStyle>
          <a:p>
            <a:pPr>
              <a:defRPr/>
            </a:pPr>
            <a:fld id="{5D8139D0-B827-43C6-BA12-F079F2E113D2}"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6"/>
          <p:cNvSpPr>
            <a:spLocks noGrp="1" noChangeArrowheads="1"/>
          </p:cNvSpPr>
          <p:nvPr>
            <p:ph type="sldNum" sz="quarter" idx="10"/>
          </p:nvPr>
        </p:nvSpPr>
        <p:spPr>
          <a:ln/>
        </p:spPr>
        <p:txBody>
          <a:bodyPr/>
          <a:lstStyle>
            <a:lvl1pPr>
              <a:defRPr/>
            </a:lvl1pPr>
          </a:lstStyle>
          <a:p>
            <a:pPr>
              <a:defRPr/>
            </a:pPr>
            <a:fld id="{FE92D1F6-9771-454F-862E-BD36F7C6C713}"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6"/>
          <p:cNvSpPr>
            <a:spLocks noGrp="1" noChangeArrowheads="1"/>
          </p:cNvSpPr>
          <p:nvPr>
            <p:ph type="sldNum" sz="quarter" idx="10"/>
          </p:nvPr>
        </p:nvSpPr>
        <p:spPr>
          <a:ln/>
        </p:spPr>
        <p:txBody>
          <a:bodyPr/>
          <a:lstStyle>
            <a:lvl1pPr>
              <a:defRPr/>
            </a:lvl1pPr>
          </a:lstStyle>
          <a:p>
            <a:pPr>
              <a:defRPr/>
            </a:pPr>
            <a:fld id="{CADA34AF-2329-4897-AA8C-6CE34BE25767}"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6"/>
          <p:cNvSpPr>
            <a:spLocks noGrp="1" noChangeArrowheads="1"/>
          </p:cNvSpPr>
          <p:nvPr>
            <p:ph type="sldNum" sz="quarter" idx="10"/>
          </p:nvPr>
        </p:nvSpPr>
        <p:spPr>
          <a:ln/>
        </p:spPr>
        <p:txBody>
          <a:bodyPr/>
          <a:lstStyle>
            <a:lvl1pPr>
              <a:defRPr/>
            </a:lvl1pPr>
          </a:lstStyle>
          <a:p>
            <a:pPr>
              <a:defRPr/>
            </a:pPr>
            <a:fld id="{CEB10A31-5822-4782-AC65-225998541822}"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6"/>
          <p:cNvSpPr>
            <a:spLocks noGrp="1" noChangeArrowheads="1"/>
          </p:cNvSpPr>
          <p:nvPr>
            <p:ph type="sldNum" sz="quarter" idx="10"/>
          </p:nvPr>
        </p:nvSpPr>
        <p:spPr>
          <a:ln/>
        </p:spPr>
        <p:txBody>
          <a:bodyPr/>
          <a:lstStyle>
            <a:lvl1pPr>
              <a:defRPr/>
            </a:lvl1pPr>
          </a:lstStyle>
          <a:p>
            <a:pPr>
              <a:defRPr/>
            </a:pPr>
            <a:fld id="{430FACC7-8D09-43FE-BB4C-DF8246DB97CF}"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6"/>
          <p:cNvSpPr>
            <a:spLocks noGrp="1" noChangeArrowheads="1"/>
          </p:cNvSpPr>
          <p:nvPr>
            <p:ph type="sldNum" sz="quarter" idx="10"/>
          </p:nvPr>
        </p:nvSpPr>
        <p:spPr>
          <a:ln/>
        </p:spPr>
        <p:txBody>
          <a:bodyPr/>
          <a:lstStyle>
            <a:lvl1pPr>
              <a:defRPr/>
            </a:lvl1pPr>
          </a:lstStyle>
          <a:p>
            <a:pPr>
              <a:defRPr/>
            </a:pPr>
            <a:fld id="{A900B59D-D3AF-417A-B9EA-395EB9E7931B}"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0"/>
          <p:cNvSpPr>
            <a:spLocks noGrp="1" noChangeArrowheads="1"/>
          </p:cNvSpPr>
          <p:nvPr>
            <p:ph type="body" idx="1"/>
          </p:nvPr>
        </p:nvSpPr>
        <p:spPr bwMode="auto">
          <a:xfrm>
            <a:off x="471488" y="981075"/>
            <a:ext cx="8229600" cy="5184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p:txBody>
      </p:sp>
      <p:sp>
        <p:nvSpPr>
          <p:cNvPr id="1065" name="Rectangle 41" descr="淺色水平線"/>
          <p:cNvSpPr>
            <a:spLocks noChangeArrowheads="1"/>
          </p:cNvSpPr>
          <p:nvPr userDrawn="1"/>
        </p:nvSpPr>
        <p:spPr bwMode="auto">
          <a:xfrm>
            <a:off x="14288" y="836613"/>
            <a:ext cx="9144000" cy="6021387"/>
          </a:xfrm>
          <a:prstGeom prst="rect">
            <a:avLst/>
          </a:prstGeom>
          <a:pattFill prst="ltHorz">
            <a:fgClr>
              <a:srgbClr val="FFEBE9"/>
            </a:fgClr>
            <a:bgClr>
              <a:schemeClr val="bg1"/>
            </a:bgClr>
          </a:pattFill>
          <a:ln w="9525">
            <a:noFill/>
            <a:miter lim="800000"/>
            <a:headEnd/>
            <a:tailEnd/>
          </a:ln>
          <a:effectLst/>
        </p:spPr>
        <p:txBody>
          <a:bodyPr wrap="none" anchor="ctr"/>
          <a:lstStyle/>
          <a:p>
            <a:pPr algn="ctr">
              <a:defRPr/>
            </a:pPr>
            <a:endParaRPr lang="en-US">
              <a:ea typeface="新細明體" pitchFamily="18" charset="-120"/>
            </a:endParaRPr>
          </a:p>
        </p:txBody>
      </p:sp>
      <p:sp>
        <p:nvSpPr>
          <p:cNvPr id="1066" name="Rectangle 42"/>
          <p:cNvSpPr>
            <a:spLocks noChangeArrowheads="1"/>
          </p:cNvSpPr>
          <p:nvPr userDrawn="1"/>
        </p:nvSpPr>
        <p:spPr bwMode="auto">
          <a:xfrm>
            <a:off x="1588" y="6237288"/>
            <a:ext cx="1331912" cy="620712"/>
          </a:xfrm>
          <a:prstGeom prst="rect">
            <a:avLst/>
          </a:prstGeom>
          <a:solidFill>
            <a:srgbClr val="F02E00"/>
          </a:solidFill>
          <a:ln w="9525">
            <a:noFill/>
            <a:miter lim="800000"/>
            <a:headEnd/>
            <a:tailEnd/>
          </a:ln>
          <a:effectLst/>
        </p:spPr>
        <p:txBody>
          <a:bodyPr wrap="none" anchor="ctr"/>
          <a:lstStyle/>
          <a:p>
            <a:pPr algn="ctr">
              <a:defRPr/>
            </a:pPr>
            <a:endParaRPr lang="zh-TW" altLang="en-US">
              <a:ea typeface="新細明體" pitchFamily="18" charset="-120"/>
            </a:endParaRPr>
          </a:p>
        </p:txBody>
      </p:sp>
      <p:pic>
        <p:nvPicPr>
          <p:cNvPr id="1029" name="Picture 43" descr="PPT母片U拷貝2"/>
          <p:cNvPicPr>
            <a:picLocks noChangeAspect="1" noChangeArrowheads="1"/>
          </p:cNvPicPr>
          <p:nvPr userDrawn="1"/>
        </p:nvPicPr>
        <p:blipFill>
          <a:blip r:embed="rId15" cstate="print"/>
          <a:srcRect/>
          <a:stretch>
            <a:fillRect/>
          </a:stretch>
        </p:blipFill>
        <p:spPr bwMode="auto">
          <a:xfrm>
            <a:off x="0" y="0"/>
            <a:ext cx="9158288" cy="895350"/>
          </a:xfrm>
          <a:prstGeom prst="rect">
            <a:avLst/>
          </a:prstGeom>
          <a:noFill/>
          <a:ln w="9525">
            <a:noFill/>
            <a:miter lim="800000"/>
            <a:headEnd/>
            <a:tailEnd/>
          </a:ln>
        </p:spPr>
      </p:pic>
      <p:pic>
        <p:nvPicPr>
          <p:cNvPr id="1068" name="Picture 44" descr="華南產險logo-GIF透明"/>
          <p:cNvPicPr>
            <a:picLocks noChangeAspect="1" noChangeArrowheads="1"/>
          </p:cNvPicPr>
          <p:nvPr userDrawn="1"/>
        </p:nvPicPr>
        <p:blipFill>
          <a:blip r:embed="rId16" cstate="print">
            <a:lum bright="100000" contrast="-70000"/>
            <a:grayscl/>
          </a:blip>
          <a:srcRect/>
          <a:stretch>
            <a:fillRect/>
          </a:stretch>
        </p:blipFill>
        <p:spPr bwMode="auto">
          <a:xfrm>
            <a:off x="2354263" y="1557338"/>
            <a:ext cx="4451350" cy="4105275"/>
          </a:xfrm>
          <a:prstGeom prst="rect">
            <a:avLst/>
          </a:prstGeom>
          <a:noFill/>
          <a:effectLst>
            <a:outerShdw dist="35921" dir="2700000" algn="ctr" rotWithShape="0">
              <a:srgbClr val="FFE0DD">
                <a:alpha val="50000"/>
              </a:srgbClr>
            </a:outerShdw>
          </a:effectLst>
        </p:spPr>
      </p:pic>
      <p:sp>
        <p:nvSpPr>
          <p:cNvPr id="1069" name="Rectangle 45"/>
          <p:cNvSpPr>
            <a:spLocks noChangeArrowheads="1"/>
          </p:cNvSpPr>
          <p:nvPr userDrawn="1"/>
        </p:nvSpPr>
        <p:spPr bwMode="auto">
          <a:xfrm>
            <a:off x="1201738" y="6237288"/>
            <a:ext cx="7956550" cy="620712"/>
          </a:xfrm>
          <a:prstGeom prst="rect">
            <a:avLst/>
          </a:prstGeom>
          <a:gradFill rotWithShape="1">
            <a:gsLst>
              <a:gs pos="0">
                <a:srgbClr val="FF0000"/>
              </a:gs>
              <a:gs pos="50000">
                <a:srgbClr val="FFCCCC"/>
              </a:gs>
              <a:gs pos="100000">
                <a:srgbClr val="FF0000"/>
              </a:gs>
            </a:gsLst>
            <a:lin ang="0" scaled="1"/>
          </a:gradFill>
          <a:ln w="9525">
            <a:noFill/>
            <a:miter lim="800000"/>
            <a:headEnd/>
            <a:tailEnd/>
          </a:ln>
          <a:effectLst/>
        </p:spPr>
        <p:txBody>
          <a:bodyPr wrap="none" anchor="ctr"/>
          <a:lstStyle/>
          <a:p>
            <a:pPr algn="ctr">
              <a:defRPr/>
            </a:pPr>
            <a:endParaRPr lang="zh-TW" altLang="en-US">
              <a:ea typeface="新細明體" pitchFamily="18" charset="-120"/>
            </a:endParaRPr>
          </a:p>
        </p:txBody>
      </p:sp>
      <p:sp>
        <p:nvSpPr>
          <p:cNvPr id="1070" name="Rectangle 46"/>
          <p:cNvSpPr>
            <a:spLocks noGrp="1" noChangeArrowheads="1"/>
          </p:cNvSpPr>
          <p:nvPr>
            <p:ph type="sldNum" sz="quarter" idx="4"/>
          </p:nvPr>
        </p:nvSpPr>
        <p:spPr bwMode="auto">
          <a:xfrm>
            <a:off x="193675" y="6308725"/>
            <a:ext cx="8820150" cy="47625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ctr">
              <a:defRPr sz="1400">
                <a:ea typeface="新細明體" pitchFamily="18" charset="-120"/>
              </a:defRPr>
            </a:lvl1pPr>
          </a:lstStyle>
          <a:p>
            <a:pPr>
              <a:defRPr/>
            </a:pPr>
            <a:fld id="{1ED6F157-1740-477B-BA34-DC738C284298}" type="slidenum">
              <a:rPr lang="en-US" altLang="zh-TW"/>
              <a:pPr>
                <a:defRPr/>
              </a:pPr>
              <a:t>‹#›</a:t>
            </a:fld>
            <a:endParaRPr lang="en-US" altLang="zh-TW"/>
          </a:p>
        </p:txBody>
      </p:sp>
      <p:grpSp>
        <p:nvGrpSpPr>
          <p:cNvPr id="1033" name="Group 47"/>
          <p:cNvGrpSpPr>
            <a:grpSpLocks/>
          </p:cNvGrpSpPr>
          <p:nvPr userDrawn="1"/>
        </p:nvGrpSpPr>
        <p:grpSpPr bwMode="auto">
          <a:xfrm>
            <a:off x="7239000" y="576263"/>
            <a:ext cx="1992313" cy="331787"/>
            <a:chOff x="4865" y="318"/>
            <a:chExt cx="931" cy="209"/>
          </a:xfrm>
        </p:grpSpPr>
        <p:grpSp>
          <p:nvGrpSpPr>
            <p:cNvPr id="1037" name="Group 48"/>
            <p:cNvGrpSpPr>
              <a:grpSpLocks/>
            </p:cNvGrpSpPr>
            <p:nvPr userDrawn="1"/>
          </p:nvGrpSpPr>
          <p:grpSpPr bwMode="auto">
            <a:xfrm>
              <a:off x="4865" y="318"/>
              <a:ext cx="895" cy="209"/>
              <a:chOff x="4740" y="300"/>
              <a:chExt cx="1020" cy="227"/>
            </a:xfrm>
          </p:grpSpPr>
          <p:sp>
            <p:nvSpPr>
              <p:cNvPr id="1073" name="Rectangle 49"/>
              <p:cNvSpPr>
                <a:spLocks noChangeArrowheads="1"/>
              </p:cNvSpPr>
              <p:nvPr userDrawn="1"/>
            </p:nvSpPr>
            <p:spPr bwMode="auto">
              <a:xfrm>
                <a:off x="4967" y="300"/>
                <a:ext cx="793" cy="227"/>
              </a:xfrm>
              <a:prstGeom prst="rect">
                <a:avLst/>
              </a:prstGeom>
              <a:solidFill>
                <a:srgbClr val="FFC9C3"/>
              </a:solidFill>
              <a:ln w="9525">
                <a:noFill/>
                <a:miter lim="800000"/>
                <a:headEnd/>
                <a:tailEnd/>
              </a:ln>
              <a:effectLst/>
            </p:spPr>
            <p:txBody>
              <a:bodyPr wrap="none" anchor="ctr"/>
              <a:lstStyle/>
              <a:p>
                <a:pPr algn="ctr">
                  <a:defRPr/>
                </a:pPr>
                <a:endParaRPr lang="zh-TW" altLang="en-US">
                  <a:ea typeface="新細明體" pitchFamily="18" charset="-120"/>
                </a:endParaRPr>
              </a:p>
            </p:txBody>
          </p:sp>
          <p:sp>
            <p:nvSpPr>
              <p:cNvPr id="1074" name="AutoShape 50"/>
              <p:cNvSpPr>
                <a:spLocks noChangeArrowheads="1"/>
              </p:cNvSpPr>
              <p:nvPr userDrawn="1"/>
            </p:nvSpPr>
            <p:spPr bwMode="auto">
              <a:xfrm flipH="1">
                <a:off x="4740" y="300"/>
                <a:ext cx="227" cy="227"/>
              </a:xfrm>
              <a:prstGeom prst="rtTriangle">
                <a:avLst/>
              </a:prstGeom>
              <a:solidFill>
                <a:srgbClr val="FFC9C3"/>
              </a:solidFill>
              <a:ln w="9525">
                <a:noFill/>
                <a:miter lim="800000"/>
                <a:headEnd/>
                <a:tailEnd/>
              </a:ln>
              <a:effectLst/>
            </p:spPr>
            <p:txBody>
              <a:bodyPr wrap="none" anchor="ctr"/>
              <a:lstStyle/>
              <a:p>
                <a:pPr algn="ctr">
                  <a:defRPr/>
                </a:pPr>
                <a:endParaRPr lang="en-US">
                  <a:ea typeface="新細明體" pitchFamily="18" charset="-120"/>
                </a:endParaRPr>
              </a:p>
            </p:txBody>
          </p:sp>
        </p:grpSp>
        <p:sp>
          <p:nvSpPr>
            <p:cNvPr id="1075" name="Text Box 51"/>
            <p:cNvSpPr txBox="1">
              <a:spLocks noChangeArrowheads="1"/>
            </p:cNvSpPr>
            <p:nvPr userDrawn="1"/>
          </p:nvSpPr>
          <p:spPr bwMode="auto">
            <a:xfrm>
              <a:off x="5046" y="359"/>
              <a:ext cx="750" cy="125"/>
            </a:xfrm>
            <a:prstGeom prst="rect">
              <a:avLst/>
            </a:prstGeom>
            <a:noFill/>
            <a:ln w="9525">
              <a:noFill/>
              <a:miter lim="800000"/>
              <a:headEnd/>
              <a:tailEnd/>
            </a:ln>
            <a:effectLst/>
          </p:spPr>
          <p:txBody>
            <a:bodyPr lIns="18000" tIns="0" rIns="18000" bIns="0">
              <a:spAutoFit/>
            </a:bodyPr>
            <a:lstStyle/>
            <a:p>
              <a:pPr>
                <a:defRPr/>
              </a:pPr>
              <a:endParaRPr lang="zh-TW" altLang="en-US" sz="1300" dirty="0">
                <a:ea typeface="標楷體" pitchFamily="65" charset="-120"/>
              </a:endParaRPr>
            </a:p>
          </p:txBody>
        </p:sp>
      </p:grpSp>
      <p:sp>
        <p:nvSpPr>
          <p:cNvPr id="1034" name="Rectangle 52"/>
          <p:cNvSpPr>
            <a:spLocks noGrp="1" noChangeArrowheads="1"/>
          </p:cNvSpPr>
          <p:nvPr>
            <p:ph type="title"/>
          </p:nvPr>
        </p:nvSpPr>
        <p:spPr bwMode="auto">
          <a:xfrm>
            <a:off x="1273175" y="130175"/>
            <a:ext cx="6696075" cy="7778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dirty="0" smtClean="0"/>
              <a:t>編輯母片標題</a:t>
            </a:r>
          </a:p>
        </p:txBody>
      </p:sp>
      <p:sp>
        <p:nvSpPr>
          <p:cNvPr id="1077" name="Rectangle 53"/>
          <p:cNvSpPr>
            <a:spLocks noChangeArrowheads="1"/>
          </p:cNvSpPr>
          <p:nvPr userDrawn="1"/>
        </p:nvSpPr>
        <p:spPr bwMode="auto">
          <a:xfrm>
            <a:off x="409575" y="6308725"/>
            <a:ext cx="2447925" cy="476250"/>
          </a:xfrm>
          <a:prstGeom prst="rect">
            <a:avLst/>
          </a:prstGeom>
          <a:noFill/>
          <a:ln w="9525">
            <a:noFill/>
            <a:miter lim="800000"/>
            <a:headEnd/>
            <a:tailEnd/>
          </a:ln>
          <a:effectLst/>
        </p:spPr>
        <p:txBody>
          <a:bodyPr/>
          <a:lstStyle/>
          <a:p>
            <a:pPr>
              <a:defRPr/>
            </a:pPr>
            <a:r>
              <a:rPr lang="en-US" altLang="zh-TW" sz="1200">
                <a:solidFill>
                  <a:srgbClr val="DDDDDD"/>
                </a:solidFill>
                <a:ea typeface="標楷體" pitchFamily="65" charset="-120"/>
              </a:rPr>
              <a:t>South China Insurance CO.,LTD.</a:t>
            </a:r>
          </a:p>
        </p:txBody>
      </p:sp>
      <p:pic>
        <p:nvPicPr>
          <p:cNvPr id="1036" name="Picture 54" descr="logo"/>
          <p:cNvPicPr>
            <a:picLocks noChangeAspect="1" noChangeArrowheads="1"/>
          </p:cNvPicPr>
          <p:nvPr userDrawn="1"/>
        </p:nvPicPr>
        <p:blipFill>
          <a:blip r:embed="rId17" cstate="print"/>
          <a:srcRect/>
          <a:stretch>
            <a:fillRect/>
          </a:stretch>
        </p:blipFill>
        <p:spPr bwMode="auto">
          <a:xfrm>
            <a:off x="193675" y="6381750"/>
            <a:ext cx="215900" cy="212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000" b="1">
          <a:solidFill>
            <a:schemeClr val="tx2"/>
          </a:solidFill>
          <a:latin typeface="+mj-lt"/>
          <a:ea typeface="+mj-ea"/>
          <a:cs typeface="+mj-cs"/>
        </a:defRPr>
      </a:lvl1pPr>
      <a:lvl2pPr algn="ctr" rtl="0" eaLnBrk="0" fontAlgn="base" hangingPunct="0">
        <a:spcBef>
          <a:spcPct val="0"/>
        </a:spcBef>
        <a:spcAft>
          <a:spcPct val="0"/>
        </a:spcAft>
        <a:defRPr kumimoji="1" sz="4000" b="1">
          <a:solidFill>
            <a:schemeClr val="tx2"/>
          </a:solidFill>
          <a:latin typeface="Arial" charset="0"/>
          <a:ea typeface="標楷體" pitchFamily="65" charset="-120"/>
        </a:defRPr>
      </a:lvl2pPr>
      <a:lvl3pPr algn="ctr" rtl="0" eaLnBrk="0" fontAlgn="base" hangingPunct="0">
        <a:spcBef>
          <a:spcPct val="0"/>
        </a:spcBef>
        <a:spcAft>
          <a:spcPct val="0"/>
        </a:spcAft>
        <a:defRPr kumimoji="1" sz="4000" b="1">
          <a:solidFill>
            <a:schemeClr val="tx2"/>
          </a:solidFill>
          <a:latin typeface="Arial" charset="0"/>
          <a:ea typeface="標楷體" pitchFamily="65" charset="-120"/>
        </a:defRPr>
      </a:lvl3pPr>
      <a:lvl4pPr algn="ctr" rtl="0" eaLnBrk="0" fontAlgn="base" hangingPunct="0">
        <a:spcBef>
          <a:spcPct val="0"/>
        </a:spcBef>
        <a:spcAft>
          <a:spcPct val="0"/>
        </a:spcAft>
        <a:defRPr kumimoji="1" sz="4000" b="1">
          <a:solidFill>
            <a:schemeClr val="tx2"/>
          </a:solidFill>
          <a:latin typeface="Arial" charset="0"/>
          <a:ea typeface="標楷體" pitchFamily="65" charset="-120"/>
        </a:defRPr>
      </a:lvl4pPr>
      <a:lvl5pPr algn="ctr" rtl="0" eaLnBrk="0" fontAlgn="base" hangingPunct="0">
        <a:spcBef>
          <a:spcPct val="0"/>
        </a:spcBef>
        <a:spcAft>
          <a:spcPct val="0"/>
        </a:spcAft>
        <a:defRPr kumimoji="1" sz="4000" b="1">
          <a:solidFill>
            <a:schemeClr val="tx2"/>
          </a:solidFill>
          <a:latin typeface="Arial" charset="0"/>
          <a:ea typeface="標楷體" pitchFamily="65" charset="-120"/>
        </a:defRPr>
      </a:lvl5pPr>
      <a:lvl6pPr marL="457200" algn="ctr" rtl="0" fontAlgn="base">
        <a:spcBef>
          <a:spcPct val="0"/>
        </a:spcBef>
        <a:spcAft>
          <a:spcPct val="0"/>
        </a:spcAft>
        <a:defRPr kumimoji="1" sz="4000" b="1">
          <a:solidFill>
            <a:schemeClr val="tx2"/>
          </a:solidFill>
          <a:latin typeface="Arial" charset="0"/>
          <a:ea typeface="標楷體" pitchFamily="65" charset="-120"/>
        </a:defRPr>
      </a:lvl6pPr>
      <a:lvl7pPr marL="914400" algn="ctr" rtl="0" fontAlgn="base">
        <a:spcBef>
          <a:spcPct val="0"/>
        </a:spcBef>
        <a:spcAft>
          <a:spcPct val="0"/>
        </a:spcAft>
        <a:defRPr kumimoji="1" sz="4000" b="1">
          <a:solidFill>
            <a:schemeClr val="tx2"/>
          </a:solidFill>
          <a:latin typeface="Arial" charset="0"/>
          <a:ea typeface="標楷體" pitchFamily="65" charset="-120"/>
        </a:defRPr>
      </a:lvl7pPr>
      <a:lvl8pPr marL="1371600" algn="ctr" rtl="0" fontAlgn="base">
        <a:spcBef>
          <a:spcPct val="0"/>
        </a:spcBef>
        <a:spcAft>
          <a:spcPct val="0"/>
        </a:spcAft>
        <a:defRPr kumimoji="1" sz="4000" b="1">
          <a:solidFill>
            <a:schemeClr val="tx2"/>
          </a:solidFill>
          <a:latin typeface="Arial" charset="0"/>
          <a:ea typeface="標楷體" pitchFamily="65" charset="-120"/>
        </a:defRPr>
      </a:lvl8pPr>
      <a:lvl9pPr marL="1828800" algn="ctr" rtl="0" fontAlgn="base">
        <a:spcBef>
          <a:spcPct val="0"/>
        </a:spcBef>
        <a:spcAft>
          <a:spcPct val="0"/>
        </a:spcAft>
        <a:defRPr kumimoji="1" sz="4000" b="1">
          <a:solidFill>
            <a:schemeClr val="tx2"/>
          </a:solidFill>
          <a:latin typeface="Arial" charset="0"/>
          <a:ea typeface="標楷體" pitchFamily="65" charset="-120"/>
        </a:defRPr>
      </a:lvl9pPr>
    </p:titleStyle>
    <p:bodyStyle>
      <a:lvl1pPr marL="342900" indent="-342900" algn="l" rtl="0" eaLnBrk="0" fontAlgn="base" hangingPunct="0">
        <a:spcBef>
          <a:spcPct val="20000"/>
        </a:spcBef>
        <a:spcAft>
          <a:spcPct val="0"/>
        </a:spcAft>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800">
          <a:solidFill>
            <a:schemeClr val="tx1"/>
          </a:solidFill>
          <a:latin typeface="+mn-lt"/>
          <a:ea typeface="+mn-ea"/>
        </a:defRPr>
      </a:lvl3pPr>
      <a:lvl4pPr marL="1600200" indent="-228600" algn="l" rtl="0" eaLnBrk="0" fontAlgn="base" hangingPunct="0">
        <a:spcBef>
          <a:spcPct val="20000"/>
        </a:spcBef>
        <a:spcAft>
          <a:spcPct val="0"/>
        </a:spcAft>
        <a:buChar char="–"/>
        <a:defRPr kumimoji="1" sz="2800">
          <a:solidFill>
            <a:schemeClr val="tx1"/>
          </a:solidFill>
          <a:latin typeface="+mn-lt"/>
          <a:ea typeface="+mn-ea"/>
        </a:defRPr>
      </a:lvl4pPr>
      <a:lvl5pPr marL="2057400" indent="-228600" algn="l" rtl="0" eaLnBrk="0" fontAlgn="base" hangingPunct="0">
        <a:spcBef>
          <a:spcPct val="20000"/>
        </a:spcBef>
        <a:spcAft>
          <a:spcPct val="0"/>
        </a:spcAft>
        <a:buChar char="»"/>
        <a:defRPr kumimoji="1" sz="2800">
          <a:solidFill>
            <a:schemeClr val="tx1"/>
          </a:solidFill>
          <a:latin typeface="+mn-lt"/>
          <a:ea typeface="+mn-ea"/>
        </a:defRPr>
      </a:lvl5pPr>
      <a:lvl6pPr marL="2514600" indent="-228600" algn="l" rtl="0" fontAlgn="base">
        <a:spcBef>
          <a:spcPct val="20000"/>
        </a:spcBef>
        <a:spcAft>
          <a:spcPct val="0"/>
        </a:spcAft>
        <a:buChar char="»"/>
        <a:defRPr kumimoji="1" sz="2800">
          <a:solidFill>
            <a:schemeClr val="tx1"/>
          </a:solidFill>
          <a:latin typeface="+mn-lt"/>
          <a:ea typeface="+mn-ea"/>
        </a:defRPr>
      </a:lvl6pPr>
      <a:lvl7pPr marL="2971800" indent="-228600" algn="l" rtl="0" fontAlgn="base">
        <a:spcBef>
          <a:spcPct val="20000"/>
        </a:spcBef>
        <a:spcAft>
          <a:spcPct val="0"/>
        </a:spcAft>
        <a:buChar char="»"/>
        <a:defRPr kumimoji="1" sz="2800">
          <a:solidFill>
            <a:schemeClr val="tx1"/>
          </a:solidFill>
          <a:latin typeface="+mn-lt"/>
          <a:ea typeface="+mn-ea"/>
        </a:defRPr>
      </a:lvl7pPr>
      <a:lvl8pPr marL="3429000" indent="-228600" algn="l" rtl="0" fontAlgn="base">
        <a:spcBef>
          <a:spcPct val="20000"/>
        </a:spcBef>
        <a:spcAft>
          <a:spcPct val="0"/>
        </a:spcAft>
        <a:buChar char="»"/>
        <a:defRPr kumimoji="1" sz="2800">
          <a:solidFill>
            <a:schemeClr val="tx1"/>
          </a:solidFill>
          <a:latin typeface="+mn-lt"/>
          <a:ea typeface="+mn-ea"/>
        </a:defRPr>
      </a:lvl8pPr>
      <a:lvl9pPr marL="3886200" indent="-228600" algn="l" rtl="0" fontAlgn="base">
        <a:spcBef>
          <a:spcPct val="20000"/>
        </a:spcBef>
        <a:spcAft>
          <a:spcPct val="0"/>
        </a:spcAft>
        <a:buChar char="»"/>
        <a:defRPr kumimoji="1" sz="28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hinatimes.com/newspapers/20180210000267-260205"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rmim.com.tw/news-detail-18549"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73" name="Rectangle 9"/>
          <p:cNvSpPr>
            <a:spLocks noChangeArrowheads="1"/>
          </p:cNvSpPr>
          <p:nvPr/>
        </p:nvSpPr>
        <p:spPr bwMode="auto">
          <a:xfrm>
            <a:off x="179512" y="1196752"/>
            <a:ext cx="8136904" cy="1368152"/>
          </a:xfrm>
          <a:prstGeom prst="rect">
            <a:avLst/>
          </a:prstGeom>
          <a:noFill/>
          <a:ln w="9525">
            <a:noFill/>
            <a:miter lim="800000"/>
            <a:headEnd/>
            <a:tailEnd/>
          </a:ln>
          <a:effectLst>
            <a:outerShdw dist="28398" dir="3806097" algn="ctr" rotWithShape="0">
              <a:schemeClr val="bg1"/>
            </a:outerShdw>
          </a:effectLst>
        </p:spPr>
        <p:txBody>
          <a:bodyPr/>
          <a:lstStyle/>
          <a:p>
            <a:pPr>
              <a:defRPr/>
            </a:pPr>
            <a:r>
              <a:rPr lang="en-US" altLang="zh-TW" sz="3600" b="1" dirty="0" smtClean="0">
                <a:solidFill>
                  <a:schemeClr val="tx2"/>
                </a:solidFill>
                <a:latin typeface="+mj-ea"/>
                <a:ea typeface="+mj-ea"/>
              </a:rPr>
              <a:t>2018</a:t>
            </a:r>
            <a:r>
              <a:rPr lang="zh-TW" altLang="en-US" sz="3600" b="1" dirty="0" smtClean="0">
                <a:solidFill>
                  <a:schemeClr val="tx2"/>
                </a:solidFill>
                <a:latin typeface="+mj-ea"/>
                <a:ea typeface="+mj-ea"/>
              </a:rPr>
              <a:t>年健康、長照服務年</a:t>
            </a:r>
            <a:endParaRPr lang="en-US" altLang="zh-TW" sz="3600" b="1" dirty="0" smtClean="0">
              <a:solidFill>
                <a:schemeClr val="tx2"/>
              </a:solidFill>
              <a:latin typeface="+mj-ea"/>
              <a:ea typeface="+mj-ea"/>
            </a:endParaRPr>
          </a:p>
          <a:p>
            <a:pPr>
              <a:defRPr/>
            </a:pPr>
            <a:r>
              <a:rPr lang="zh-TW" altLang="en-US" sz="3600" b="1" dirty="0" smtClean="0">
                <a:solidFill>
                  <a:schemeClr val="tx2"/>
                </a:solidFill>
                <a:latin typeface="+mj-ea"/>
                <a:ea typeface="+mj-ea"/>
              </a:rPr>
              <a:t>      系列活動 研討會</a:t>
            </a:r>
            <a:endParaRPr lang="en-US" altLang="zh-TW" sz="3600" b="1" dirty="0" smtClean="0">
              <a:solidFill>
                <a:schemeClr val="tx2"/>
              </a:solidFill>
              <a:latin typeface="+mj-ea"/>
              <a:ea typeface="+mj-ea"/>
            </a:endParaRPr>
          </a:p>
        </p:txBody>
      </p:sp>
      <p:sp>
        <p:nvSpPr>
          <p:cNvPr id="190475" name="Rectangle 11"/>
          <p:cNvSpPr>
            <a:spLocks noGrp="1" noChangeArrowheads="1"/>
          </p:cNvSpPr>
          <p:nvPr>
            <p:ph type="subTitle" idx="4294967295"/>
          </p:nvPr>
        </p:nvSpPr>
        <p:spPr>
          <a:xfrm>
            <a:off x="611560" y="4797152"/>
            <a:ext cx="5110163" cy="504825"/>
          </a:xfrm>
        </p:spPr>
        <p:txBody>
          <a:bodyPr/>
          <a:lstStyle/>
          <a:p>
            <a:pPr marL="0" indent="0" eaLnBrk="1" hangingPunct="1">
              <a:spcBef>
                <a:spcPct val="35000"/>
              </a:spcBef>
              <a:buFontTx/>
              <a:buNone/>
            </a:pPr>
            <a:r>
              <a:rPr lang="zh-TW" altLang="en-US" sz="2400" b="1" dirty="0" smtClean="0">
                <a:latin typeface="+mj-ea"/>
                <a:ea typeface="+mj-ea"/>
              </a:rPr>
              <a:t>華南保險 董事長</a:t>
            </a:r>
            <a:r>
              <a:rPr lang="zh-CN" altLang="en-US" sz="2400" b="1" dirty="0" smtClean="0">
                <a:latin typeface="+mj-ea"/>
                <a:ea typeface="+mj-ea"/>
              </a:rPr>
              <a:t>  </a:t>
            </a:r>
            <a:r>
              <a:rPr lang="zh-TW" altLang="en-US" sz="2400" b="1" dirty="0" smtClean="0">
                <a:latin typeface="+mj-ea"/>
                <a:ea typeface="+mj-ea"/>
              </a:rPr>
              <a:t>吳崇權</a:t>
            </a:r>
          </a:p>
        </p:txBody>
      </p:sp>
      <p:sp>
        <p:nvSpPr>
          <p:cNvPr id="17411" name="Rectangle 12"/>
          <p:cNvSpPr>
            <a:spLocks noChangeArrowheads="1"/>
          </p:cNvSpPr>
          <p:nvPr/>
        </p:nvSpPr>
        <p:spPr bwMode="auto">
          <a:xfrm>
            <a:off x="395536" y="2996952"/>
            <a:ext cx="7488832" cy="954107"/>
          </a:xfrm>
          <a:prstGeom prst="rect">
            <a:avLst/>
          </a:prstGeom>
          <a:noFill/>
          <a:ln w="9525" algn="ctr">
            <a:noFill/>
            <a:miter lim="800000"/>
            <a:headEnd/>
            <a:tailEnd/>
          </a:ln>
        </p:spPr>
        <p:txBody>
          <a:bodyPr wrap="square">
            <a:spAutoFit/>
          </a:bodyPr>
          <a:lstStyle/>
          <a:p>
            <a:r>
              <a:rPr lang="zh-TW" altLang="en-US" sz="2800" b="1" dirty="0" smtClean="0">
                <a:solidFill>
                  <a:schemeClr val="tx2"/>
                </a:solidFill>
                <a:latin typeface="+mn-ea"/>
                <a:ea typeface="+mn-ea"/>
              </a:rPr>
              <a:t>台灣長照的現況與長照</a:t>
            </a:r>
            <a:r>
              <a:rPr lang="en-US" altLang="zh-TW" sz="2800" b="1" dirty="0" smtClean="0">
                <a:solidFill>
                  <a:schemeClr val="tx2"/>
                </a:solidFill>
                <a:latin typeface="+mn-ea"/>
                <a:ea typeface="+mn-ea"/>
              </a:rPr>
              <a:t>2.0</a:t>
            </a:r>
            <a:r>
              <a:rPr lang="zh-TW" altLang="en-US" sz="2800" b="1" dirty="0" smtClean="0">
                <a:solidFill>
                  <a:schemeClr val="tx2"/>
                </a:solidFill>
                <a:latin typeface="+mn-ea"/>
                <a:ea typeface="+mn-ea"/>
              </a:rPr>
              <a:t>的發展趨勢</a:t>
            </a:r>
            <a:endParaRPr lang="en-US" altLang="zh-TW" sz="2800" b="1" dirty="0" smtClean="0">
              <a:solidFill>
                <a:schemeClr val="tx2"/>
              </a:solidFill>
              <a:latin typeface="+mn-ea"/>
              <a:ea typeface="+mn-ea"/>
            </a:endParaRPr>
          </a:p>
          <a:p>
            <a:r>
              <a:rPr lang="zh-TW" altLang="en-US" sz="2800" b="1" dirty="0" smtClean="0">
                <a:solidFill>
                  <a:schemeClr val="tx2"/>
                </a:solidFill>
                <a:latin typeface="+mn-ea"/>
                <a:ea typeface="+mn-ea"/>
              </a:rPr>
              <a:t>  </a:t>
            </a:r>
            <a:r>
              <a:rPr lang="en-US" altLang="zh-TW" sz="2800" b="1" dirty="0" smtClean="0">
                <a:solidFill>
                  <a:schemeClr val="tx2"/>
                </a:solidFill>
                <a:latin typeface="+mn-ea"/>
                <a:ea typeface="+mn-ea"/>
              </a:rPr>
              <a:t>-</a:t>
            </a:r>
            <a:r>
              <a:rPr lang="zh-TW" altLang="en-US" sz="2800" b="1" dirty="0" smtClean="0">
                <a:solidFill>
                  <a:schemeClr val="tx2"/>
                </a:solidFill>
                <a:latin typeface="+mn-ea"/>
                <a:ea typeface="+mn-ea"/>
              </a:rPr>
              <a:t> 產險業的角色與責任</a:t>
            </a:r>
            <a:endParaRPr lang="zh-TW" altLang="en-US" sz="2800" b="1" dirty="0">
              <a:solidFill>
                <a:schemeClr val="tx2"/>
              </a:solidFill>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90473">
                                            <p:txEl>
                                              <p:pRg st="0" end="0"/>
                                            </p:txEl>
                                          </p:spTgt>
                                        </p:tgtEl>
                                        <p:attrNameLst>
                                          <p:attrName>style.visibility</p:attrName>
                                        </p:attrNameLst>
                                      </p:cBhvr>
                                      <p:to>
                                        <p:strVal val="visible"/>
                                      </p:to>
                                    </p:set>
                                    <p:animEffect transition="in" filter="checkerboard(across)">
                                      <p:cBhvr>
                                        <p:cTn id="7" dur="500"/>
                                        <p:tgtEl>
                                          <p:spTgt spid="19047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90473">
                                            <p:txEl>
                                              <p:pRg st="1" end="1"/>
                                            </p:txEl>
                                          </p:spTgt>
                                        </p:tgtEl>
                                        <p:attrNameLst>
                                          <p:attrName>style.visibility</p:attrName>
                                        </p:attrNameLst>
                                      </p:cBhvr>
                                      <p:to>
                                        <p:strVal val="visible"/>
                                      </p:to>
                                    </p:set>
                                    <p:animEffect transition="in" filter="checkerboard(across)">
                                      <p:cBhvr>
                                        <p:cTn id="10" dur="500"/>
                                        <p:tgtEl>
                                          <p:spTgt spid="19047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7411"/>
                                        </p:tgtEl>
                                        <p:attrNameLst>
                                          <p:attrName>style.visibility</p:attrName>
                                        </p:attrNameLst>
                                      </p:cBhvr>
                                      <p:to>
                                        <p:strVal val="visible"/>
                                      </p:to>
                                    </p:set>
                                    <p:animEffect transition="in" filter="checkerboard(across)">
                                      <p:cBhvr>
                                        <p:cTn id="13" dur="500"/>
                                        <p:tgtEl>
                                          <p:spTgt spid="17411"/>
                                        </p:tgtEl>
                                      </p:cBhvr>
                                    </p:animEffect>
                                  </p:childTnLst>
                                </p:cTn>
                              </p:par>
                              <p:par>
                                <p:cTn id="14" presetID="2" presetClass="entr" presetSubtype="4" fill="hold" grpId="0" nodeType="withEffect">
                                  <p:stCondLst>
                                    <p:cond delay="0"/>
                                  </p:stCondLst>
                                  <p:childTnLst>
                                    <p:set>
                                      <p:cBhvr>
                                        <p:cTn id="15" dur="1" fill="hold">
                                          <p:stCondLst>
                                            <p:cond delay="0"/>
                                          </p:stCondLst>
                                        </p:cTn>
                                        <p:tgtEl>
                                          <p:spTgt spid="190475">
                                            <p:txEl>
                                              <p:pRg st="0" end="0"/>
                                            </p:txEl>
                                          </p:spTgt>
                                        </p:tgtEl>
                                        <p:attrNameLst>
                                          <p:attrName>style.visibility</p:attrName>
                                        </p:attrNameLst>
                                      </p:cBhvr>
                                      <p:to>
                                        <p:strVal val="visible"/>
                                      </p:to>
                                    </p:set>
                                    <p:anim calcmode="lin" valueType="num">
                                      <p:cBhvr additive="base">
                                        <p:cTn id="16" dur="500" fill="hold"/>
                                        <p:tgtEl>
                                          <p:spTgt spid="190475">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904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5" grpId="0" build="p"/>
      <p:bldP spid="174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10</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en-US" dirty="0" smtClean="0">
                <a:latin typeface="+mn-ea"/>
              </a:rPr>
              <a:t>產險業之角色與責任</a:t>
            </a:r>
            <a:endParaRPr lang="zh-TW" altLang="en-US" dirty="0" smtClean="0">
              <a:latin typeface="+mj-ea"/>
            </a:endParaRPr>
          </a:p>
        </p:txBody>
      </p:sp>
      <p:sp>
        <p:nvSpPr>
          <p:cNvPr id="19459" name="Rectangle 3"/>
          <p:cNvSpPr>
            <a:spLocks noGrp="1" noChangeArrowheads="1"/>
          </p:cNvSpPr>
          <p:nvPr>
            <p:ph type="body" idx="1"/>
          </p:nvPr>
        </p:nvSpPr>
        <p:spPr>
          <a:xfrm>
            <a:off x="755576" y="1052736"/>
            <a:ext cx="8064822" cy="4933528"/>
          </a:xfrm>
        </p:spPr>
        <p:txBody>
          <a:bodyPr/>
          <a:lstStyle/>
          <a:p>
            <a:pPr eaLnBrk="1" hangingPunct="1">
              <a:lnSpc>
                <a:spcPct val="120000"/>
              </a:lnSpc>
              <a:buNone/>
            </a:pPr>
            <a:r>
              <a:rPr lang="en-US" altLang="zh-TW" b="1" dirty="0" smtClean="0">
                <a:latin typeface="+mn-ea"/>
              </a:rPr>
              <a:t>(</a:t>
            </a:r>
            <a:r>
              <a:rPr lang="zh-TW" altLang="en-US" b="1" dirty="0" smtClean="0">
                <a:latin typeface="+mn-ea"/>
              </a:rPr>
              <a:t>二</a:t>
            </a:r>
            <a:r>
              <a:rPr lang="en-US" altLang="zh-TW" b="1" dirty="0" smtClean="0">
                <a:latin typeface="+mn-ea"/>
              </a:rPr>
              <a:t>)</a:t>
            </a:r>
            <a:r>
              <a:rPr lang="zh-TW" altLang="en-US" b="1" dirty="0" smtClean="0">
                <a:latin typeface="+mn-ea"/>
              </a:rPr>
              <a:t>研發長照服務業綜合責任保險商品，提供長照服務業者全方位之經營保障</a:t>
            </a:r>
            <a:endParaRPr lang="en-US" altLang="zh-TW" b="1" dirty="0" smtClean="0">
              <a:latin typeface="+mn-ea"/>
            </a:endParaRPr>
          </a:p>
          <a:p>
            <a:pPr eaLnBrk="1" hangingPunct="1">
              <a:lnSpc>
                <a:spcPct val="120000"/>
              </a:lnSpc>
              <a:buNone/>
            </a:pPr>
            <a:r>
              <a:rPr lang="zh-TW" altLang="en-US" sz="2400" dirty="0" smtClean="0">
                <a:latin typeface="+mn-ea"/>
              </a:rPr>
              <a:t> </a:t>
            </a:r>
            <a:r>
              <a:rPr lang="en-US" altLang="zh-TW" dirty="0" smtClean="0">
                <a:latin typeface="+mn-ea"/>
              </a:rPr>
              <a:t>2.</a:t>
            </a:r>
            <a:r>
              <a:rPr lang="zh-TW" altLang="en-US" dirty="0" smtClean="0">
                <a:latin typeface="+mn-ea"/>
              </a:rPr>
              <a:t>產險業應研發長照服務業綜合責任保險商品</a:t>
            </a:r>
            <a:endParaRPr lang="en-US" altLang="zh-TW" dirty="0" smtClean="0">
              <a:latin typeface="+mn-ea"/>
            </a:endParaRPr>
          </a:p>
          <a:p>
            <a:pPr eaLnBrk="1" hangingPunct="1">
              <a:lnSpc>
                <a:spcPct val="120000"/>
              </a:lnSpc>
              <a:buNone/>
            </a:pPr>
            <a:endParaRPr lang="en-US" altLang="zh-TW" dirty="0" smtClean="0">
              <a:latin typeface="+mn-ea"/>
            </a:endParaRPr>
          </a:p>
          <a:p>
            <a:pPr eaLnBrk="1" hangingPunct="1">
              <a:lnSpc>
                <a:spcPct val="120000"/>
              </a:lnSpc>
              <a:buNone/>
            </a:pPr>
            <a:r>
              <a:rPr lang="zh-TW" altLang="en-US" dirty="0" smtClean="0">
                <a:latin typeface="+mn-ea"/>
              </a:rPr>
              <a:t> </a:t>
            </a:r>
            <a:endParaRPr lang="en-US" altLang="zh-TW" sz="2400" dirty="0" smtClean="0">
              <a:latin typeface="+mn-ea"/>
            </a:endParaRPr>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zh-TW" altLang="zh-TW" sz="1800" dirty="0" smtClean="0">
              <a:latin typeface="+mn-ea"/>
            </a:endParaRPr>
          </a:p>
          <a:p>
            <a:pPr eaLnBrk="1" hangingPunct="1">
              <a:lnSpc>
                <a:spcPct val="120000"/>
              </a:lnSpc>
              <a:buNone/>
            </a:pPr>
            <a:r>
              <a:rPr lang="zh-TW" altLang="en-US" dirty="0" smtClean="0"/>
              <a:t>  </a:t>
            </a:r>
            <a:endParaRPr lang="zh-TW" altLang="zh-TW" dirty="0"/>
          </a:p>
        </p:txBody>
      </p:sp>
      <p:graphicFrame>
        <p:nvGraphicFramePr>
          <p:cNvPr id="5" name="資料庫圖表 4"/>
          <p:cNvGraphicFramePr/>
          <p:nvPr/>
        </p:nvGraphicFramePr>
        <p:xfrm>
          <a:off x="2195736" y="2852936"/>
          <a:ext cx="4464496" cy="3312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11</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en-US" dirty="0" smtClean="0">
                <a:latin typeface="+mn-ea"/>
              </a:rPr>
              <a:t>產險業之角色與責任</a:t>
            </a:r>
            <a:endParaRPr lang="zh-TW" altLang="en-US" dirty="0" smtClean="0">
              <a:latin typeface="+mj-ea"/>
            </a:endParaRPr>
          </a:p>
        </p:txBody>
      </p:sp>
      <p:sp>
        <p:nvSpPr>
          <p:cNvPr id="19459" name="Rectangle 3"/>
          <p:cNvSpPr>
            <a:spLocks noGrp="1" noChangeArrowheads="1"/>
          </p:cNvSpPr>
          <p:nvPr>
            <p:ph type="body" idx="1"/>
          </p:nvPr>
        </p:nvSpPr>
        <p:spPr>
          <a:xfrm>
            <a:off x="755576" y="1052736"/>
            <a:ext cx="8064822" cy="4933528"/>
          </a:xfrm>
        </p:spPr>
        <p:txBody>
          <a:bodyPr/>
          <a:lstStyle/>
          <a:p>
            <a:pPr eaLnBrk="1" hangingPunct="1">
              <a:lnSpc>
                <a:spcPct val="120000"/>
              </a:lnSpc>
              <a:buNone/>
            </a:pPr>
            <a:r>
              <a:rPr lang="en-US" altLang="zh-TW" b="1" dirty="0" smtClean="0">
                <a:latin typeface="+mn-ea"/>
              </a:rPr>
              <a:t>(</a:t>
            </a:r>
            <a:r>
              <a:rPr lang="zh-TW" altLang="en-US" b="1" dirty="0" smtClean="0">
                <a:latin typeface="+mn-ea"/>
              </a:rPr>
              <a:t>三</a:t>
            </a:r>
            <a:r>
              <a:rPr lang="en-US" altLang="zh-TW" b="1" dirty="0" smtClean="0">
                <a:latin typeface="+mn-ea"/>
              </a:rPr>
              <a:t>)</a:t>
            </a:r>
            <a:r>
              <a:rPr lang="zh-TW" altLang="en-US" b="1" dirty="0" smtClean="0">
                <a:latin typeface="+mn-ea"/>
              </a:rPr>
              <a:t>協助長照服務業者建構風險管理機制，降低意外事故發生率</a:t>
            </a:r>
            <a:endParaRPr lang="en-US" altLang="zh-TW" b="1" dirty="0" smtClean="0">
              <a:latin typeface="+mn-ea"/>
            </a:endParaRPr>
          </a:p>
          <a:p>
            <a:pPr eaLnBrk="1" hangingPunct="1">
              <a:lnSpc>
                <a:spcPct val="120000"/>
              </a:lnSpc>
              <a:buNone/>
            </a:pPr>
            <a:r>
              <a:rPr lang="zh-TW" altLang="en-US" dirty="0" smtClean="0">
                <a:latin typeface="+mn-ea"/>
              </a:rPr>
              <a:t>  產險業應協助長照服務業建構風險管理措施</a:t>
            </a:r>
            <a:endParaRPr lang="en-US" altLang="zh-TW" dirty="0" smtClean="0">
              <a:latin typeface="+mn-ea"/>
            </a:endParaRPr>
          </a:p>
          <a:p>
            <a:pPr eaLnBrk="1" hangingPunct="1">
              <a:lnSpc>
                <a:spcPct val="120000"/>
              </a:lnSpc>
              <a:buNone/>
            </a:pPr>
            <a:r>
              <a:rPr lang="zh-TW" altLang="en-US" dirty="0" smtClean="0">
                <a:latin typeface="+mn-ea"/>
              </a:rPr>
              <a:t> </a:t>
            </a:r>
            <a:endParaRPr lang="en-US" altLang="zh-TW" dirty="0" smtClean="0">
              <a:latin typeface="+mn-ea"/>
            </a:endParaRPr>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zh-TW" altLang="zh-TW" sz="1800" dirty="0" smtClean="0">
              <a:latin typeface="+mn-ea"/>
            </a:endParaRPr>
          </a:p>
          <a:p>
            <a:pPr eaLnBrk="1" hangingPunct="1">
              <a:lnSpc>
                <a:spcPct val="120000"/>
              </a:lnSpc>
              <a:buNone/>
            </a:pPr>
            <a:r>
              <a:rPr lang="zh-TW" altLang="en-US" dirty="0" smtClean="0"/>
              <a:t>  </a:t>
            </a:r>
            <a:endParaRPr lang="zh-TW" altLang="zh-TW" dirty="0"/>
          </a:p>
        </p:txBody>
      </p:sp>
      <p:pic>
        <p:nvPicPr>
          <p:cNvPr id="5" name="圖片 4" descr="risk-mgmt-crop-620x250.jpg"/>
          <p:cNvPicPr>
            <a:picLocks noChangeAspect="1"/>
          </p:cNvPicPr>
          <p:nvPr/>
        </p:nvPicPr>
        <p:blipFill>
          <a:blip r:embed="rId3" cstate="print"/>
          <a:stretch>
            <a:fillRect/>
          </a:stretch>
        </p:blipFill>
        <p:spPr>
          <a:xfrm>
            <a:off x="899592" y="3356992"/>
            <a:ext cx="2952328" cy="180185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向右箭號 5"/>
          <p:cNvSpPr/>
          <p:nvPr/>
        </p:nvSpPr>
        <p:spPr bwMode="auto">
          <a:xfrm>
            <a:off x="4139952" y="4077072"/>
            <a:ext cx="1224136" cy="64807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8" name="圓角矩形 7"/>
          <p:cNvSpPr/>
          <p:nvPr/>
        </p:nvSpPr>
        <p:spPr bwMode="auto">
          <a:xfrm>
            <a:off x="5652120" y="3789040"/>
            <a:ext cx="2808312" cy="1224136"/>
          </a:xfrm>
          <a:prstGeom prst="roundRect">
            <a:avLst/>
          </a:prstGeom>
          <a:solidFill>
            <a:schemeClr val="accent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TW" altLang="en-US" sz="2800" b="1" dirty="0" smtClean="0">
                <a:solidFill>
                  <a:schemeClr val="accent3"/>
                </a:solidFill>
                <a:latin typeface="+mn-ea"/>
                <a:ea typeface="+mn-ea"/>
              </a:rPr>
              <a:t>意外事故減少</a:t>
            </a:r>
            <a:endParaRPr lang="en-US" altLang="zh-TW" sz="2800" b="1" dirty="0" smtClean="0">
              <a:solidFill>
                <a:schemeClr val="accent3"/>
              </a:solidFill>
              <a:latin typeface="+mn-ea"/>
              <a:ea typeface="+mn-ea"/>
            </a:endParaRPr>
          </a:p>
          <a:p>
            <a:pPr algn="ctr"/>
            <a:r>
              <a:rPr lang="zh-TW" altLang="en-US" sz="2800" b="1" dirty="0" smtClean="0">
                <a:solidFill>
                  <a:schemeClr val="accent3"/>
                </a:solidFill>
                <a:latin typeface="+mn-ea"/>
                <a:ea typeface="+mn-ea"/>
              </a:rPr>
              <a:t>理賠金支出減少</a:t>
            </a:r>
            <a:endParaRPr kumimoji="1" lang="zh-TW" altLang="en-US" sz="1800" b="1" i="0" u="none" strike="noStrike" cap="none" normalizeH="0" baseline="0" dirty="0" smtClean="0">
              <a:ln>
                <a:noFill/>
              </a:ln>
              <a:solidFill>
                <a:schemeClr val="accent3"/>
              </a:solidFill>
              <a:effectLst/>
              <a:latin typeface="Arial" charset="0"/>
              <a:ea typeface="新細明體" pitchFamily="18"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12</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lvl="0"/>
            <a:r>
              <a:rPr lang="zh-TW" altLang="zh-TW" dirty="0" smtClean="0"/>
              <a:t>產險</a:t>
            </a:r>
            <a:r>
              <a:rPr lang="zh-TW" altLang="en-US" dirty="0" smtClean="0"/>
              <a:t>業</a:t>
            </a:r>
            <a:r>
              <a:rPr lang="zh-TW" altLang="zh-TW" dirty="0" smtClean="0"/>
              <a:t>現況</a:t>
            </a:r>
            <a:endParaRPr lang="zh-TW" altLang="zh-TW" dirty="0"/>
          </a:p>
        </p:txBody>
      </p:sp>
      <p:sp>
        <p:nvSpPr>
          <p:cNvPr id="19459" name="Rectangle 3"/>
          <p:cNvSpPr>
            <a:spLocks noGrp="1" noChangeArrowheads="1"/>
          </p:cNvSpPr>
          <p:nvPr>
            <p:ph type="body" idx="1"/>
          </p:nvPr>
        </p:nvSpPr>
        <p:spPr>
          <a:xfrm>
            <a:off x="755576" y="1052736"/>
            <a:ext cx="7416750" cy="4573488"/>
          </a:xfrm>
        </p:spPr>
        <p:txBody>
          <a:bodyPr/>
          <a:lstStyle/>
          <a:p>
            <a:pPr lvl="0">
              <a:buNone/>
            </a:pPr>
            <a:r>
              <a:rPr lang="en-US" altLang="zh-TW" b="1" dirty="0" smtClean="0"/>
              <a:t>(</a:t>
            </a:r>
            <a:r>
              <a:rPr lang="zh-TW" altLang="en-US" b="1" dirty="0" smtClean="0"/>
              <a:t>一</a:t>
            </a:r>
            <a:r>
              <a:rPr lang="en-US" altLang="zh-TW" b="1" dirty="0" smtClean="0"/>
              <a:t>)</a:t>
            </a:r>
            <a:r>
              <a:rPr lang="zh-TW" altLang="zh-TW" b="1" dirty="0" smtClean="0"/>
              <a:t>公共意外責任險</a:t>
            </a:r>
          </a:p>
          <a:p>
            <a:pPr>
              <a:buNone/>
            </a:pPr>
            <a:r>
              <a:rPr lang="en-US" altLang="zh-TW" dirty="0" smtClean="0"/>
              <a:t>1.</a:t>
            </a:r>
            <a:r>
              <a:rPr lang="zh-TW" altLang="zh-TW" dirty="0" smtClean="0"/>
              <a:t>僅要求機構住宿式長照機構投保相關保險</a:t>
            </a:r>
            <a:r>
              <a:rPr lang="zh-TW" altLang="en-US" dirty="0" smtClean="0"/>
              <a:t>。</a:t>
            </a:r>
            <a:endParaRPr lang="zh-TW" altLang="zh-TW" dirty="0" smtClean="0"/>
          </a:p>
          <a:p>
            <a:pPr>
              <a:buNone/>
            </a:pPr>
            <a:r>
              <a:rPr lang="zh-TW" altLang="en-US" sz="2400" dirty="0" smtClean="0">
                <a:latin typeface="+mn-ea"/>
              </a:rPr>
              <a:t>   </a:t>
            </a:r>
            <a:r>
              <a:rPr lang="en-US" altLang="zh-TW" sz="2400" dirty="0" smtClean="0">
                <a:latin typeface="+mn-ea"/>
              </a:rPr>
              <a:t>-</a:t>
            </a:r>
            <a:r>
              <a:rPr lang="zh-TW" altLang="zh-TW" sz="2400" dirty="0" smtClean="0">
                <a:latin typeface="+mn-ea"/>
              </a:rPr>
              <a:t>居家式、社區式、機構住宿式皆應該投保</a:t>
            </a:r>
          </a:p>
          <a:p>
            <a:pPr>
              <a:buNone/>
            </a:pPr>
            <a:r>
              <a:rPr lang="en-US" altLang="zh-TW" dirty="0" smtClean="0"/>
              <a:t>2.</a:t>
            </a:r>
            <a:r>
              <a:rPr lang="zh-TW" altLang="zh-TW" dirty="0" smtClean="0"/>
              <a:t>僅要求長照機構投保，但無法達到保障服務使用者生命安全目的，且長照服務法</a:t>
            </a:r>
            <a:r>
              <a:rPr lang="en-US" altLang="zh-TW" dirty="0" smtClean="0"/>
              <a:t>34</a:t>
            </a:r>
            <a:r>
              <a:rPr lang="zh-TW" altLang="zh-TW" dirty="0" smtClean="0"/>
              <a:t>條，未就未投保之機構，處以罰則之相關規定</a:t>
            </a:r>
            <a:r>
              <a:rPr lang="zh-TW" altLang="en-US" dirty="0" smtClean="0"/>
              <a:t>。</a:t>
            </a:r>
            <a:endParaRPr lang="zh-TW" altLang="zh-TW" dirty="0" smtClean="0"/>
          </a:p>
          <a:p>
            <a:pPr>
              <a:buNone/>
            </a:pPr>
            <a:r>
              <a:rPr lang="zh-TW" altLang="en-US" sz="2400" dirty="0" smtClean="0"/>
              <a:t>    </a:t>
            </a:r>
            <a:r>
              <a:rPr lang="en-US" altLang="zh-TW" sz="2400" dirty="0" smtClean="0"/>
              <a:t>-</a:t>
            </a:r>
            <a:r>
              <a:rPr lang="zh-TW" altLang="zh-TW" sz="2400" dirty="0" smtClean="0"/>
              <a:t>長照機構員</a:t>
            </a:r>
            <a:r>
              <a:rPr lang="zh-TW" altLang="en-US" sz="2400" dirty="0" smtClean="0"/>
              <a:t>工應投保</a:t>
            </a:r>
            <a:r>
              <a:rPr lang="zh-TW" altLang="zh-TW" sz="2400" dirty="0" smtClean="0"/>
              <a:t>雇主責任險</a:t>
            </a:r>
          </a:p>
          <a:p>
            <a:pPr>
              <a:buNone/>
            </a:pPr>
            <a:r>
              <a:rPr lang="zh-TW" altLang="en-US" sz="2400" dirty="0" smtClean="0"/>
              <a:t>    </a:t>
            </a:r>
            <a:r>
              <a:rPr lang="en-US" altLang="zh-TW" sz="2400" dirty="0" smtClean="0"/>
              <a:t>-</a:t>
            </a:r>
            <a:r>
              <a:rPr lang="zh-TW" altLang="zh-TW" sz="2400" dirty="0" smtClean="0"/>
              <a:t>使用服務者</a:t>
            </a:r>
            <a:r>
              <a:rPr lang="zh-TW" altLang="en-US" sz="2400" dirty="0" smtClean="0"/>
              <a:t>應投保</a:t>
            </a:r>
            <a:r>
              <a:rPr lang="zh-TW" altLang="zh-TW" sz="2400" dirty="0" smtClean="0"/>
              <a:t>照顧過失責任險</a:t>
            </a:r>
          </a:p>
          <a:p>
            <a:pPr>
              <a:buNone/>
            </a:pPr>
            <a:r>
              <a:rPr lang="zh-TW" altLang="en-US" sz="2400" dirty="0" smtClean="0"/>
              <a:t>    </a:t>
            </a:r>
            <a:r>
              <a:rPr lang="en-US" altLang="zh-TW" sz="2400" dirty="0" smtClean="0"/>
              <a:t>-</a:t>
            </a:r>
            <a:r>
              <a:rPr lang="zh-TW" altLang="zh-TW" sz="2400" dirty="0" smtClean="0"/>
              <a:t>親友訪客</a:t>
            </a:r>
            <a:r>
              <a:rPr lang="zh-TW" altLang="en-US" sz="2400" dirty="0" smtClean="0"/>
              <a:t>應投保</a:t>
            </a:r>
            <a:r>
              <a:rPr lang="zh-TW" altLang="zh-TW" sz="2400" dirty="0" smtClean="0"/>
              <a:t>公共意外責任險</a:t>
            </a:r>
            <a:endParaRPr lang="zh-TW" altLang="zh-TW"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13</a:t>
            </a:fld>
            <a:endParaRPr lang="en-US" altLang="zh-TW" dirty="0"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zh-TW" dirty="0" smtClean="0"/>
              <a:t>產險</a:t>
            </a:r>
            <a:r>
              <a:rPr lang="zh-TW" altLang="en-US" dirty="0" smtClean="0"/>
              <a:t>業</a:t>
            </a:r>
            <a:r>
              <a:rPr lang="zh-TW" altLang="zh-TW" dirty="0" smtClean="0"/>
              <a:t>現況</a:t>
            </a:r>
            <a:endParaRPr lang="zh-TW" altLang="en-US" dirty="0" smtClean="0">
              <a:latin typeface="微軟正黑體" pitchFamily="34" charset="-120"/>
              <a:ea typeface="微軟正黑體" pitchFamily="34" charset="-120"/>
            </a:endParaRPr>
          </a:p>
        </p:txBody>
      </p:sp>
      <p:sp>
        <p:nvSpPr>
          <p:cNvPr id="19459" name="Rectangle 3"/>
          <p:cNvSpPr>
            <a:spLocks noGrp="1" noChangeArrowheads="1"/>
          </p:cNvSpPr>
          <p:nvPr>
            <p:ph type="body" idx="1"/>
          </p:nvPr>
        </p:nvSpPr>
        <p:spPr>
          <a:xfrm>
            <a:off x="683568" y="1052736"/>
            <a:ext cx="7704856" cy="4861520"/>
          </a:xfrm>
        </p:spPr>
        <p:txBody>
          <a:bodyPr/>
          <a:lstStyle/>
          <a:p>
            <a:pPr lvl="0">
              <a:buNone/>
            </a:pPr>
            <a:r>
              <a:rPr lang="en-US" altLang="zh-TW" b="1" dirty="0" smtClean="0"/>
              <a:t>(</a:t>
            </a:r>
            <a:r>
              <a:rPr lang="zh-TW" altLang="en-US" b="1" dirty="0" smtClean="0"/>
              <a:t>二</a:t>
            </a:r>
            <a:r>
              <a:rPr lang="en-US" altLang="zh-TW" b="1" dirty="0" smtClean="0"/>
              <a:t>)</a:t>
            </a:r>
            <a:r>
              <a:rPr lang="zh-TW" altLang="zh-TW" b="1" dirty="0" smtClean="0"/>
              <a:t>安養事業責任附加條款</a:t>
            </a:r>
            <a:endParaRPr lang="en-US" altLang="zh-TW" b="1"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a:buNone/>
            </a:pPr>
            <a:endParaRPr lang="en-US" altLang="zh-TW" sz="1800" b="1" dirty="0" smtClean="0">
              <a:latin typeface="+mn-ea"/>
            </a:endParaRPr>
          </a:p>
          <a:p>
            <a:pPr>
              <a:buNone/>
            </a:pPr>
            <a:endParaRPr lang="en-US" altLang="zh-TW" sz="1800" b="1" dirty="0" smtClean="0">
              <a:latin typeface="+mn-ea"/>
            </a:endParaRPr>
          </a:p>
          <a:p>
            <a:pPr lvl="0">
              <a:buFont typeface="Wingdings" pitchFamily="2" charset="2"/>
              <a:buChar char="Ø"/>
            </a:pPr>
            <a:endParaRPr lang="zh-TW" altLang="zh-TW" dirty="0" smtClean="0"/>
          </a:p>
        </p:txBody>
      </p:sp>
      <p:graphicFrame>
        <p:nvGraphicFramePr>
          <p:cNvPr id="10" name="表格 9"/>
          <p:cNvGraphicFramePr>
            <a:graphicFrameLocks noGrp="1"/>
          </p:cNvGraphicFramePr>
          <p:nvPr/>
        </p:nvGraphicFramePr>
        <p:xfrm>
          <a:off x="755577" y="1700808"/>
          <a:ext cx="7416824" cy="4002752"/>
        </p:xfrm>
        <a:graphic>
          <a:graphicData uri="http://schemas.openxmlformats.org/drawingml/2006/table">
            <a:tbl>
              <a:tblPr firstRow="1" bandRow="1">
                <a:tableStyleId>{93296810-A885-4BE3-A3E7-6D5BEEA58F35}</a:tableStyleId>
              </a:tblPr>
              <a:tblGrid>
                <a:gridCol w="981548"/>
                <a:gridCol w="6435276"/>
              </a:tblGrid>
              <a:tr h="2448272">
                <a:tc>
                  <a:txBody>
                    <a:bodyPr/>
                    <a:lstStyle/>
                    <a:p>
                      <a:pPr algn="ctr"/>
                      <a:r>
                        <a:rPr lang="en-US" altLang="zh-TW" sz="2800" dirty="0" smtClean="0">
                          <a:solidFill>
                            <a:schemeClr val="bg1"/>
                          </a:solidFill>
                          <a:latin typeface="+mn-ea"/>
                          <a:ea typeface="+mn-ea"/>
                        </a:rPr>
                        <a:t>A</a:t>
                      </a:r>
                      <a:endParaRPr lang="zh-TW" altLang="en-US" sz="2800" dirty="0">
                        <a:solidFill>
                          <a:schemeClr val="bg1"/>
                        </a:solidFill>
                        <a:latin typeface="+mn-ea"/>
                        <a:ea typeface="+mn-ea"/>
                      </a:endParaRPr>
                    </a:p>
                  </a:txBody>
                  <a:tcPr anchor="ctr"/>
                </a:tc>
                <a:tc>
                  <a:txBody>
                    <a:bodyPr/>
                    <a:lstStyle/>
                    <a:p>
                      <a:r>
                        <a:rPr lang="en-US" altLang="zh-TW" sz="2400" b="0" dirty="0" smtClean="0">
                          <a:solidFill>
                            <a:schemeClr val="tx1"/>
                          </a:solidFill>
                          <a:latin typeface="+mn-ea"/>
                          <a:ea typeface="+mn-ea"/>
                        </a:rPr>
                        <a:t>1.</a:t>
                      </a:r>
                      <a:r>
                        <a:rPr lang="zh-TW" altLang="en-US" sz="2400" b="0" dirty="0" smtClean="0">
                          <a:solidFill>
                            <a:schemeClr val="tx1"/>
                          </a:solidFill>
                          <a:latin typeface="+mn-ea"/>
                          <a:ea typeface="+mn-ea"/>
                        </a:rPr>
                        <a:t>被保險人或其受僱人於從事對被養護人之餵食過程中，因疏忽或過失所致被養護人體傷或死亡。</a:t>
                      </a:r>
                      <a:endParaRPr lang="en-US" altLang="zh-TW" sz="2400" b="0" dirty="0" smtClean="0">
                        <a:solidFill>
                          <a:schemeClr val="tx1"/>
                        </a:solidFill>
                        <a:latin typeface="+mn-ea"/>
                        <a:ea typeface="+mn-ea"/>
                      </a:endParaRPr>
                    </a:p>
                    <a:p>
                      <a:r>
                        <a:rPr lang="en-US" altLang="zh-TW" sz="2400" b="0" dirty="0" smtClean="0">
                          <a:solidFill>
                            <a:schemeClr val="tx1"/>
                          </a:solidFill>
                          <a:latin typeface="+mn-ea"/>
                          <a:ea typeface="+mn-ea"/>
                        </a:rPr>
                        <a:t>2.</a:t>
                      </a:r>
                      <a:r>
                        <a:rPr lang="zh-TW" altLang="en-US" sz="2400" b="0" dirty="0" smtClean="0">
                          <a:solidFill>
                            <a:schemeClr val="tx1"/>
                          </a:solidFill>
                          <a:latin typeface="+mn-ea"/>
                          <a:ea typeface="+mn-ea"/>
                        </a:rPr>
                        <a:t>被保險人或其受僱人陪同被養護人離開保險契約所載經營業務處所從事活動時所發生之意外事故。</a:t>
                      </a:r>
                      <a:endParaRPr lang="en-US" altLang="zh-TW" sz="2400" b="0" dirty="0" smtClean="0">
                        <a:solidFill>
                          <a:schemeClr val="tx1"/>
                        </a:solidFill>
                        <a:latin typeface="+mn-ea"/>
                        <a:ea typeface="+mn-ea"/>
                      </a:endParaRPr>
                    </a:p>
                  </a:txBody>
                  <a:tcPr>
                    <a:solidFill>
                      <a:srgbClr val="C5CFFF"/>
                    </a:solidFill>
                  </a:tcPr>
                </a:tc>
              </a:tr>
              <a:tr h="1512168">
                <a:tc>
                  <a:txBody>
                    <a:bodyPr/>
                    <a:lstStyle/>
                    <a:p>
                      <a:pPr algn="ctr"/>
                      <a:r>
                        <a:rPr lang="en-US" altLang="zh-TW" sz="2800" b="1" kern="1200" dirty="0" smtClean="0">
                          <a:solidFill>
                            <a:schemeClr val="bg1"/>
                          </a:solidFill>
                          <a:latin typeface="+mn-ea"/>
                          <a:ea typeface="+mn-ea"/>
                          <a:cs typeface="+mn-cs"/>
                        </a:rPr>
                        <a:t>B</a:t>
                      </a:r>
                    </a:p>
                  </a:txBody>
                  <a:tcPr anchor="ctr">
                    <a:solidFill>
                      <a:schemeClr val="accent6"/>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dirty="0" smtClean="0">
                          <a:latin typeface="+mn-ea"/>
                          <a:ea typeface="+mn-ea"/>
                        </a:rPr>
                        <a:t>被保險人於主保險契約所載營業處所內發生火災、爆炸事故或食物中毒，致被養護人遭受體傷或死亡，依法應負賠償責任而受賠償請求時。</a:t>
                      </a:r>
                      <a:endParaRPr lang="en-US" altLang="zh-TW" sz="24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2400" dirty="0" smtClean="0"/>
                    </a:p>
                  </a:txBody>
                  <a:tcPr>
                    <a:solidFill>
                      <a:srgbClr val="C5CFF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14</a:t>
            </a:fld>
            <a:endParaRPr lang="en-US" altLang="zh-TW" dirty="0"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zh-TW" dirty="0" smtClean="0"/>
              <a:t>產險</a:t>
            </a:r>
            <a:r>
              <a:rPr lang="zh-TW" altLang="en-US" dirty="0" smtClean="0"/>
              <a:t>業</a:t>
            </a:r>
            <a:r>
              <a:rPr lang="zh-TW" altLang="zh-TW" dirty="0" smtClean="0"/>
              <a:t>現況</a:t>
            </a:r>
            <a:endParaRPr lang="zh-TW" altLang="en-US" dirty="0" smtClean="0">
              <a:latin typeface="微軟正黑體" pitchFamily="34" charset="-120"/>
              <a:ea typeface="微軟正黑體" pitchFamily="34" charset="-120"/>
            </a:endParaRPr>
          </a:p>
        </p:txBody>
      </p:sp>
      <p:sp>
        <p:nvSpPr>
          <p:cNvPr id="19459" name="Rectangle 3"/>
          <p:cNvSpPr>
            <a:spLocks noGrp="1" noChangeArrowheads="1"/>
          </p:cNvSpPr>
          <p:nvPr>
            <p:ph type="body" idx="1"/>
          </p:nvPr>
        </p:nvSpPr>
        <p:spPr>
          <a:xfrm>
            <a:off x="683568" y="1052736"/>
            <a:ext cx="7704856" cy="4861520"/>
          </a:xfrm>
        </p:spPr>
        <p:txBody>
          <a:bodyPr/>
          <a:lstStyle/>
          <a:p>
            <a:pPr lvl="0">
              <a:buNone/>
            </a:pPr>
            <a:r>
              <a:rPr lang="en-US" altLang="zh-TW" b="1" dirty="0" smtClean="0"/>
              <a:t>(</a:t>
            </a:r>
            <a:r>
              <a:rPr lang="zh-TW" altLang="en-US" b="1" dirty="0" smtClean="0"/>
              <a:t>三</a:t>
            </a:r>
            <a:r>
              <a:rPr lang="en-US" altLang="zh-TW" b="1" dirty="0" smtClean="0"/>
              <a:t>)</a:t>
            </a:r>
            <a:r>
              <a:rPr lang="zh-TW" altLang="zh-TW" b="1" dirty="0" smtClean="0"/>
              <a:t>照顧服務員責任附加條款</a:t>
            </a:r>
            <a:endParaRPr lang="en-US" altLang="zh-TW" b="1"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lvl="0">
              <a:buFont typeface="Wingdings" pitchFamily="2" charset="2"/>
              <a:buChar char="Ø"/>
            </a:pPr>
            <a:endParaRPr lang="en-US" altLang="zh-TW" dirty="0" smtClean="0"/>
          </a:p>
          <a:p>
            <a:pPr>
              <a:buNone/>
            </a:pPr>
            <a:endParaRPr lang="en-US" altLang="zh-TW" sz="1800" b="1" dirty="0" smtClean="0">
              <a:latin typeface="+mn-ea"/>
            </a:endParaRPr>
          </a:p>
          <a:p>
            <a:pPr>
              <a:buNone/>
            </a:pPr>
            <a:endParaRPr lang="en-US" altLang="zh-TW" sz="1800" b="1" dirty="0" smtClean="0">
              <a:latin typeface="+mn-ea"/>
            </a:endParaRPr>
          </a:p>
          <a:p>
            <a:pPr lvl="0">
              <a:buFont typeface="Wingdings" pitchFamily="2" charset="2"/>
              <a:buChar char="Ø"/>
            </a:pPr>
            <a:endParaRPr lang="zh-TW" altLang="zh-TW" dirty="0" smtClean="0"/>
          </a:p>
        </p:txBody>
      </p:sp>
      <p:graphicFrame>
        <p:nvGraphicFramePr>
          <p:cNvPr id="10" name="表格 9"/>
          <p:cNvGraphicFramePr>
            <a:graphicFrameLocks noGrp="1"/>
          </p:cNvGraphicFramePr>
          <p:nvPr/>
        </p:nvGraphicFramePr>
        <p:xfrm>
          <a:off x="755577" y="1700808"/>
          <a:ext cx="7416824" cy="3792448"/>
        </p:xfrm>
        <a:graphic>
          <a:graphicData uri="http://schemas.openxmlformats.org/drawingml/2006/table">
            <a:tbl>
              <a:tblPr firstRow="1" bandRow="1">
                <a:tableStyleId>{93296810-A885-4BE3-A3E7-6D5BEEA58F35}</a:tableStyleId>
              </a:tblPr>
              <a:tblGrid>
                <a:gridCol w="981548"/>
                <a:gridCol w="6435276"/>
              </a:tblGrid>
              <a:tr h="1872208">
                <a:tc>
                  <a:txBody>
                    <a:bodyPr/>
                    <a:lstStyle/>
                    <a:p>
                      <a:pPr algn="ctr"/>
                      <a:r>
                        <a:rPr lang="en-US" altLang="zh-TW" sz="2800" dirty="0" smtClean="0">
                          <a:solidFill>
                            <a:schemeClr val="bg1"/>
                          </a:solidFill>
                          <a:latin typeface="+mn-ea"/>
                          <a:ea typeface="+mn-ea"/>
                        </a:rPr>
                        <a:t>A</a:t>
                      </a:r>
                      <a:endParaRPr lang="zh-TW" altLang="en-US" sz="2800" dirty="0">
                        <a:solidFill>
                          <a:schemeClr val="bg1"/>
                        </a:solidFill>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0" dirty="0" smtClean="0">
                          <a:solidFill>
                            <a:schemeClr val="tx1"/>
                          </a:solidFill>
                          <a:latin typeface="+mn-ea"/>
                          <a:ea typeface="+mn-ea"/>
                        </a:rPr>
                        <a:t>被保險人之照顧服務員於本保險契約所載之服務區域內執行照顧服務時發生意外事故，致被照顧人體傷或死亡，依法應由被保險人負賠償責任而受賠償請求時。</a:t>
                      </a:r>
                      <a:endParaRPr lang="en-US" altLang="zh-TW" sz="2400" b="0" dirty="0" smtClean="0">
                        <a:solidFill>
                          <a:schemeClr val="tx1"/>
                        </a:solidFill>
                        <a:latin typeface="+mn-ea"/>
                        <a:ea typeface="+mn-ea"/>
                      </a:endParaRPr>
                    </a:p>
                  </a:txBody>
                  <a:tcPr>
                    <a:solidFill>
                      <a:srgbClr val="C5CFFF"/>
                    </a:solidFill>
                  </a:tcPr>
                </a:tc>
              </a:tr>
              <a:tr h="1512168">
                <a:tc>
                  <a:txBody>
                    <a:bodyPr/>
                    <a:lstStyle/>
                    <a:p>
                      <a:pPr algn="ctr"/>
                      <a:r>
                        <a:rPr lang="en-US" altLang="zh-TW" sz="2800" b="1" kern="1200" smtClean="0">
                          <a:solidFill>
                            <a:schemeClr val="bg1"/>
                          </a:solidFill>
                          <a:latin typeface="+mn-ea"/>
                          <a:ea typeface="+mn-ea"/>
                          <a:cs typeface="+mn-cs"/>
                        </a:rPr>
                        <a:t>B</a:t>
                      </a:r>
                      <a:endParaRPr lang="en-US" altLang="zh-TW" sz="2800" b="1" kern="1200" dirty="0" smtClean="0">
                        <a:solidFill>
                          <a:schemeClr val="bg1"/>
                        </a:solidFill>
                        <a:latin typeface="+mn-ea"/>
                        <a:ea typeface="+mn-ea"/>
                        <a:cs typeface="+mn-cs"/>
                      </a:endParaRPr>
                    </a:p>
                  </a:txBody>
                  <a:tcPr anchor="ctr">
                    <a:solidFill>
                      <a:schemeClr val="accent6"/>
                    </a:solidFill>
                  </a:tcPr>
                </a:tc>
                <a:tc>
                  <a:txBody>
                    <a:bodyPr/>
                    <a:lstStyle/>
                    <a:p>
                      <a:r>
                        <a:rPr lang="zh-TW" altLang="en-US" sz="2400" b="0" dirty="0" smtClean="0"/>
                        <a:t>被保險人之列名約聘照顧服務員於本附加條款有效期間內，於看護區域內或轉診期間（每次不得超過１５天） 執行看護工作時發生意外事故，致被看護人體傷或死亡，依法應負賠償責任，而受賠償請求時。</a:t>
                      </a:r>
                    </a:p>
                  </a:txBody>
                  <a:tcPr>
                    <a:solidFill>
                      <a:srgbClr val="C5CFF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15</a:t>
            </a:fld>
            <a:endParaRPr lang="en-US" altLang="zh-TW" dirty="0"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zh-TW" dirty="0" smtClean="0"/>
              <a:t>產險</a:t>
            </a:r>
            <a:r>
              <a:rPr lang="zh-TW" altLang="en-US" dirty="0" smtClean="0"/>
              <a:t>業</a:t>
            </a:r>
            <a:r>
              <a:rPr lang="zh-TW" altLang="zh-TW" dirty="0" smtClean="0"/>
              <a:t>現況</a:t>
            </a:r>
            <a:endParaRPr lang="zh-TW" altLang="en-US" dirty="0" smtClean="0">
              <a:latin typeface="微軟正黑體" pitchFamily="34" charset="-120"/>
              <a:ea typeface="微軟正黑體" pitchFamily="34" charset="-120"/>
            </a:endParaRPr>
          </a:p>
        </p:txBody>
      </p:sp>
      <p:sp>
        <p:nvSpPr>
          <p:cNvPr id="19459" name="Rectangle 3"/>
          <p:cNvSpPr>
            <a:spLocks noGrp="1" noChangeArrowheads="1"/>
          </p:cNvSpPr>
          <p:nvPr>
            <p:ph type="body" idx="1"/>
          </p:nvPr>
        </p:nvSpPr>
        <p:spPr>
          <a:xfrm>
            <a:off x="755576" y="1052736"/>
            <a:ext cx="8136904" cy="4717504"/>
          </a:xfrm>
        </p:spPr>
        <p:txBody>
          <a:bodyPr/>
          <a:lstStyle/>
          <a:p>
            <a:pPr lvl="0">
              <a:buNone/>
            </a:pPr>
            <a:r>
              <a:rPr lang="en-US" altLang="zh-TW" b="1" dirty="0" smtClean="0"/>
              <a:t>(</a:t>
            </a:r>
            <a:r>
              <a:rPr lang="zh-TW" altLang="en-US" b="1" dirty="0" smtClean="0"/>
              <a:t>四</a:t>
            </a:r>
            <a:r>
              <a:rPr lang="en-US" altLang="zh-TW" b="1" dirty="0" smtClean="0"/>
              <a:t>)</a:t>
            </a:r>
            <a:r>
              <a:rPr lang="zh-TW" altLang="en-US" b="1" dirty="0" smtClean="0"/>
              <a:t>老人及身心障礙福利機構綜合責任保險</a:t>
            </a:r>
            <a:endParaRPr lang="en-US" altLang="zh-TW" b="1" dirty="0" smtClean="0"/>
          </a:p>
          <a:p>
            <a:pPr lvl="0">
              <a:buNone/>
            </a:pPr>
            <a:endParaRPr lang="en-US" altLang="zh-TW" b="1" dirty="0" smtClean="0">
              <a:solidFill>
                <a:schemeClr val="tx2"/>
              </a:solidFill>
            </a:endParaRPr>
          </a:p>
          <a:p>
            <a:pPr lvl="0">
              <a:buNone/>
            </a:pPr>
            <a:endParaRPr lang="en-US" altLang="zh-TW" dirty="0" smtClean="0"/>
          </a:p>
          <a:p>
            <a:pPr lvl="0"/>
            <a:endParaRPr lang="en-US" altLang="zh-TW" dirty="0" smtClean="0"/>
          </a:p>
          <a:p>
            <a:pPr lvl="0"/>
            <a:endParaRPr lang="en-US" altLang="zh-TW" dirty="0" smtClean="0"/>
          </a:p>
          <a:p>
            <a:pPr lvl="0"/>
            <a:endParaRPr lang="en-US" altLang="zh-TW" dirty="0" smtClean="0"/>
          </a:p>
          <a:p>
            <a:pPr lvl="0"/>
            <a:endParaRPr lang="en-US" altLang="zh-TW" dirty="0" smtClean="0"/>
          </a:p>
          <a:p>
            <a:pPr lvl="0"/>
            <a:endParaRPr lang="en-US" altLang="zh-TW" sz="1400" dirty="0" smtClean="0">
              <a:latin typeface="+mn-ea"/>
            </a:endParaRPr>
          </a:p>
          <a:p>
            <a:pPr>
              <a:buNone/>
            </a:pPr>
            <a:endParaRPr lang="en-US" altLang="zh-TW" sz="1800" dirty="0" smtClean="0">
              <a:latin typeface="+mn-ea"/>
            </a:endParaRPr>
          </a:p>
          <a:p>
            <a:pPr lvl="0"/>
            <a:endParaRPr lang="zh-TW" altLang="zh-TW" dirty="0" smtClean="0"/>
          </a:p>
          <a:p>
            <a:pPr eaLnBrk="1" hangingPunct="1">
              <a:lnSpc>
                <a:spcPct val="120000"/>
              </a:lnSpc>
              <a:buFont typeface="Wingdings" pitchFamily="2" charset="2"/>
              <a:buChar char="Ø"/>
            </a:pPr>
            <a:endParaRPr lang="en-US" altLang="zh-TW" b="1" dirty="0" smtClean="0">
              <a:latin typeface="Arial" charset="0"/>
            </a:endParaRPr>
          </a:p>
        </p:txBody>
      </p:sp>
      <p:graphicFrame>
        <p:nvGraphicFramePr>
          <p:cNvPr id="5" name="表格 4"/>
          <p:cNvGraphicFramePr>
            <a:graphicFrameLocks noGrp="1"/>
          </p:cNvGraphicFramePr>
          <p:nvPr/>
        </p:nvGraphicFramePr>
        <p:xfrm>
          <a:off x="899592" y="1772816"/>
          <a:ext cx="7560840" cy="4785360"/>
        </p:xfrm>
        <a:graphic>
          <a:graphicData uri="http://schemas.openxmlformats.org/drawingml/2006/table">
            <a:tbl>
              <a:tblPr firstRow="1" bandRow="1">
                <a:tableStyleId>{93296810-A885-4BE3-A3E7-6D5BEEA58F35}</a:tableStyleId>
              </a:tblPr>
              <a:tblGrid>
                <a:gridCol w="1247905"/>
                <a:gridCol w="6312935"/>
              </a:tblGrid>
              <a:tr h="4464496">
                <a:tc>
                  <a:txBody>
                    <a:bodyPr/>
                    <a:lstStyle/>
                    <a:p>
                      <a:pPr lvl="0">
                        <a:buNone/>
                      </a:pPr>
                      <a:r>
                        <a:rPr lang="zh-TW" altLang="en-US" sz="2800" b="1" dirty="0" smtClean="0"/>
                        <a:t>老 </a:t>
                      </a:r>
                      <a:endParaRPr lang="en-US" altLang="zh-TW" sz="2800" b="1" dirty="0" smtClean="0"/>
                    </a:p>
                    <a:p>
                      <a:pPr lvl="0">
                        <a:buNone/>
                      </a:pPr>
                      <a:r>
                        <a:rPr lang="zh-TW" altLang="en-US" sz="2800" b="1" dirty="0" smtClean="0"/>
                        <a:t>人</a:t>
                      </a:r>
                      <a:endParaRPr lang="en-US" altLang="zh-TW" sz="2800" b="1" dirty="0" smtClean="0"/>
                    </a:p>
                    <a:p>
                      <a:pPr lvl="0">
                        <a:buNone/>
                      </a:pPr>
                      <a:r>
                        <a:rPr lang="zh-TW" altLang="en-US" sz="2800" b="1" dirty="0" smtClean="0"/>
                        <a:t>及 綜</a:t>
                      </a:r>
                      <a:endParaRPr lang="en-US" altLang="zh-TW" sz="2800" b="1" dirty="0" smtClean="0"/>
                    </a:p>
                    <a:p>
                      <a:pPr lvl="0">
                        <a:buNone/>
                      </a:pPr>
                      <a:r>
                        <a:rPr lang="zh-TW" altLang="en-US" sz="2800" b="1" dirty="0" smtClean="0"/>
                        <a:t>身 合</a:t>
                      </a:r>
                      <a:endParaRPr lang="en-US" altLang="zh-TW" sz="2800" b="1" dirty="0" smtClean="0"/>
                    </a:p>
                    <a:p>
                      <a:pPr lvl="0">
                        <a:buNone/>
                      </a:pPr>
                      <a:r>
                        <a:rPr lang="zh-TW" altLang="en-US" sz="2800" b="1" dirty="0" smtClean="0"/>
                        <a:t>心 責</a:t>
                      </a:r>
                      <a:endParaRPr lang="en-US" altLang="zh-TW" sz="2800" b="1" dirty="0" smtClean="0"/>
                    </a:p>
                    <a:p>
                      <a:pPr lvl="0">
                        <a:buNone/>
                      </a:pPr>
                      <a:r>
                        <a:rPr lang="zh-TW" altLang="en-US" sz="2800" b="1" dirty="0" smtClean="0"/>
                        <a:t>障 任</a:t>
                      </a:r>
                      <a:endParaRPr lang="en-US" altLang="zh-TW" sz="2800" b="1" dirty="0" smtClean="0"/>
                    </a:p>
                    <a:p>
                      <a:pPr lvl="0">
                        <a:buNone/>
                      </a:pPr>
                      <a:r>
                        <a:rPr lang="zh-TW" altLang="en-US" sz="2800" b="1" dirty="0" smtClean="0"/>
                        <a:t>礙 保</a:t>
                      </a:r>
                      <a:endParaRPr lang="en-US" altLang="zh-TW" sz="2800" b="1" dirty="0" smtClean="0"/>
                    </a:p>
                    <a:p>
                      <a:pPr lvl="0">
                        <a:buNone/>
                      </a:pPr>
                      <a:r>
                        <a:rPr lang="zh-TW" altLang="en-US" sz="2800" b="1" dirty="0" smtClean="0"/>
                        <a:t>福 險</a:t>
                      </a:r>
                      <a:endParaRPr lang="en-US" altLang="zh-TW" sz="2800" b="1" dirty="0" smtClean="0"/>
                    </a:p>
                    <a:p>
                      <a:pPr lvl="0">
                        <a:buNone/>
                      </a:pPr>
                      <a:r>
                        <a:rPr lang="zh-TW" altLang="en-US" sz="2800" b="1" dirty="0" smtClean="0"/>
                        <a:t>利</a:t>
                      </a:r>
                      <a:endParaRPr lang="en-US" altLang="zh-TW" sz="2800" b="1" dirty="0" smtClean="0"/>
                    </a:p>
                    <a:p>
                      <a:pPr lvl="0">
                        <a:buNone/>
                      </a:pPr>
                      <a:r>
                        <a:rPr lang="zh-TW" altLang="en-US" sz="2800" b="1" dirty="0" smtClean="0"/>
                        <a:t>機</a:t>
                      </a:r>
                      <a:endParaRPr lang="en-US" altLang="zh-TW" sz="2800" b="1" dirty="0" smtClean="0"/>
                    </a:p>
                    <a:p>
                      <a:pPr lvl="0">
                        <a:buNone/>
                      </a:pPr>
                      <a:r>
                        <a:rPr lang="zh-TW" altLang="en-US" sz="2800" b="1" dirty="0" smtClean="0"/>
                        <a:t>構</a:t>
                      </a:r>
                      <a:endParaRPr lang="en-US" altLang="zh-TW" sz="2800" b="1" dirty="0" smtClean="0"/>
                    </a:p>
                  </a:txBody>
                  <a:tcPr anchor="ctr"/>
                </a:tc>
                <a:tc>
                  <a:txBody>
                    <a:bodyPr/>
                    <a:lstStyle/>
                    <a:p>
                      <a:pPr>
                        <a:buNone/>
                      </a:pPr>
                      <a:r>
                        <a:rPr lang="zh-TW" altLang="en-US" sz="2400" b="0" dirty="0" smtClean="0">
                          <a:solidFill>
                            <a:schemeClr val="tx1"/>
                          </a:solidFill>
                          <a:latin typeface="+mn-ea"/>
                        </a:rPr>
                        <a:t>一、</a:t>
                      </a:r>
                      <a:r>
                        <a:rPr lang="zh-TW" altLang="en-US" sz="2400" b="0" i="0" u="sng" dirty="0" smtClean="0">
                          <a:solidFill>
                            <a:schemeClr val="tx1"/>
                          </a:solidFill>
                          <a:latin typeface="+mn-ea"/>
                        </a:rPr>
                        <a:t>公共意外責任</a:t>
                      </a:r>
                      <a:r>
                        <a:rPr lang="zh-TW" altLang="en-US" sz="2400" b="0" dirty="0" smtClean="0">
                          <a:solidFill>
                            <a:schemeClr val="tx1"/>
                          </a:solidFill>
                          <a:latin typeface="+mn-ea"/>
                        </a:rPr>
                        <a:t>： </a:t>
                      </a:r>
                      <a:endParaRPr lang="en-US" altLang="zh-TW" sz="2400" b="0" dirty="0" smtClean="0">
                        <a:solidFill>
                          <a:schemeClr val="tx1"/>
                        </a:solidFill>
                        <a:latin typeface="+mn-ea"/>
                      </a:endParaRPr>
                    </a:p>
                    <a:p>
                      <a:pPr>
                        <a:buNone/>
                      </a:pPr>
                      <a:r>
                        <a:rPr lang="en-US" altLang="zh-TW" sz="2400" b="0" dirty="0" smtClean="0">
                          <a:solidFill>
                            <a:schemeClr val="tx1"/>
                          </a:solidFill>
                          <a:latin typeface="+mn-ea"/>
                        </a:rPr>
                        <a:t>(</a:t>
                      </a:r>
                      <a:r>
                        <a:rPr lang="zh-TW" altLang="en-US" sz="2400" b="0" dirty="0" smtClean="0">
                          <a:solidFill>
                            <a:schemeClr val="tx1"/>
                          </a:solidFill>
                          <a:latin typeface="+mn-ea"/>
                        </a:rPr>
                        <a:t>一）被保險人營業處所之建築物、電梯、通道、儀器或其他設施所發生之意外事故。</a:t>
                      </a:r>
                      <a:endParaRPr lang="en-US" altLang="zh-TW" sz="2400" b="0" dirty="0" smtClean="0">
                        <a:solidFill>
                          <a:schemeClr val="tx1"/>
                        </a:solidFill>
                        <a:latin typeface="+mn-ea"/>
                      </a:endParaRPr>
                    </a:p>
                    <a:p>
                      <a:pPr>
                        <a:buNone/>
                      </a:pPr>
                      <a:r>
                        <a:rPr lang="en-US" altLang="zh-TW" sz="2400" b="0" dirty="0" smtClean="0">
                          <a:solidFill>
                            <a:schemeClr val="tx1"/>
                          </a:solidFill>
                          <a:latin typeface="+mn-ea"/>
                        </a:rPr>
                        <a:t>(</a:t>
                      </a:r>
                      <a:r>
                        <a:rPr lang="zh-TW" altLang="en-US" sz="2400" b="0" dirty="0" smtClean="0">
                          <a:solidFill>
                            <a:schemeClr val="tx1"/>
                          </a:solidFill>
                          <a:latin typeface="+mn-ea"/>
                        </a:rPr>
                        <a:t>二）被保險人或其受僱人在執行職務時或於提供住宿服務、復健服務、生活照顧服務、膳食服務、社交活動服務及日間照顧服務之過程中，因疏忽或過失所致第三人體傷或死亡。</a:t>
                      </a:r>
                      <a:endParaRPr lang="en-US" altLang="zh-TW" sz="2400" b="0" dirty="0" smtClean="0">
                        <a:solidFill>
                          <a:schemeClr val="tx1"/>
                        </a:solidFill>
                        <a:latin typeface="+mn-ea"/>
                      </a:endParaRPr>
                    </a:p>
                    <a:p>
                      <a:pPr>
                        <a:buNone/>
                      </a:pPr>
                      <a:endParaRPr lang="en-US" altLang="zh-TW" sz="2400" b="0" dirty="0" smtClean="0">
                        <a:solidFill>
                          <a:schemeClr val="tx1"/>
                        </a:solidFill>
                        <a:latin typeface="+mn-ea"/>
                      </a:endParaRPr>
                    </a:p>
                    <a:p>
                      <a:pPr>
                        <a:buNone/>
                      </a:pPr>
                      <a:r>
                        <a:rPr lang="zh-TW" altLang="en-US" sz="2400" b="0" dirty="0" smtClean="0">
                          <a:solidFill>
                            <a:schemeClr val="tx1"/>
                          </a:solidFill>
                          <a:latin typeface="+mn-ea"/>
                        </a:rPr>
                        <a:t>二、</a:t>
                      </a:r>
                      <a:r>
                        <a:rPr lang="zh-TW" altLang="en-US" sz="2400" b="0" u="sng" dirty="0" smtClean="0">
                          <a:solidFill>
                            <a:schemeClr val="tx1"/>
                          </a:solidFill>
                          <a:latin typeface="+mn-ea"/>
                        </a:rPr>
                        <a:t>醫護服務過失責任</a:t>
                      </a:r>
                      <a:r>
                        <a:rPr lang="zh-TW" altLang="en-US" sz="2400" b="0" dirty="0" smtClean="0">
                          <a:solidFill>
                            <a:schemeClr val="tx1"/>
                          </a:solidFill>
                          <a:latin typeface="+mn-ea"/>
                        </a:rPr>
                        <a:t>：</a:t>
                      </a:r>
                      <a:endParaRPr lang="en-US" altLang="zh-TW" sz="2400" b="0" dirty="0" smtClean="0">
                        <a:solidFill>
                          <a:schemeClr val="tx1"/>
                        </a:solidFill>
                        <a:latin typeface="+mn-ea"/>
                      </a:endParaRPr>
                    </a:p>
                    <a:p>
                      <a:pPr>
                        <a:buNone/>
                      </a:pPr>
                      <a:r>
                        <a:rPr lang="zh-TW" altLang="en-US" sz="2400" b="0" dirty="0" smtClean="0">
                          <a:solidFill>
                            <a:schemeClr val="tx1"/>
                          </a:solidFill>
                          <a:latin typeface="+mn-ea"/>
                        </a:rPr>
                        <a:t>被保險人之專業人員在營業處所內提供醫護服務時，因過失、錯誤或疏漏而違反其業務上應盡之責任，直接引致第三人體傷或死亡之事故。</a:t>
                      </a:r>
                      <a:endParaRPr lang="en-US" altLang="zh-TW" sz="2400" b="0" dirty="0" smtClean="0">
                        <a:solidFill>
                          <a:schemeClr val="tx1"/>
                        </a:solidFill>
                        <a:latin typeface="+mn-ea"/>
                      </a:endParaRPr>
                    </a:p>
                  </a:txBody>
                  <a:tcPr>
                    <a:solidFill>
                      <a:srgbClr val="C5CFF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16</a:t>
            </a:fld>
            <a:endParaRPr lang="en-US" altLang="zh-TW" dirty="0"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lvl="0"/>
            <a:r>
              <a:rPr lang="zh-TW" altLang="zh-TW" dirty="0" smtClean="0"/>
              <a:t>相關新聞</a:t>
            </a:r>
            <a:endParaRPr lang="zh-TW" altLang="zh-TW" dirty="0"/>
          </a:p>
        </p:txBody>
      </p:sp>
      <p:sp>
        <p:nvSpPr>
          <p:cNvPr id="19459" name="Rectangle 3"/>
          <p:cNvSpPr>
            <a:spLocks noGrp="1" noChangeArrowheads="1"/>
          </p:cNvSpPr>
          <p:nvPr>
            <p:ph type="body" idx="1"/>
          </p:nvPr>
        </p:nvSpPr>
        <p:spPr>
          <a:xfrm>
            <a:off x="755576" y="1052736"/>
            <a:ext cx="6940550" cy="5112568"/>
          </a:xfrm>
        </p:spPr>
        <p:txBody>
          <a:bodyPr/>
          <a:lstStyle/>
          <a:p>
            <a:pPr lvl="0">
              <a:buFont typeface="Wingdings" pitchFamily="2" charset="2"/>
              <a:buChar char="u"/>
            </a:pPr>
            <a:r>
              <a:rPr lang="zh-TW" altLang="zh-TW" b="1" u="sng" dirty="0" smtClean="0">
                <a:latin typeface="+mn-ea"/>
              </a:rPr>
              <a:t>金管會力爭 年金、長照險納六月稅改</a:t>
            </a:r>
            <a:endParaRPr lang="zh-TW" altLang="zh-TW" b="1" dirty="0" smtClean="0">
              <a:latin typeface="+mn-ea"/>
            </a:endParaRPr>
          </a:p>
          <a:p>
            <a:pPr>
              <a:buNone/>
            </a:pPr>
            <a:r>
              <a:rPr lang="zh-TW" altLang="en-US" sz="2000" dirty="0" smtClean="0">
                <a:latin typeface="+mn-ea"/>
              </a:rPr>
              <a:t>   </a:t>
            </a:r>
            <a:endParaRPr lang="en-US" altLang="zh-TW" sz="2000" dirty="0" smtClean="0">
              <a:latin typeface="+mn-ea"/>
            </a:endParaRPr>
          </a:p>
          <a:p>
            <a:pPr>
              <a:buNone/>
            </a:pPr>
            <a:r>
              <a:rPr lang="zh-TW" altLang="en-US" sz="2400" dirty="0" smtClean="0">
                <a:latin typeface="+mn-ea"/>
              </a:rPr>
              <a:t>  </a:t>
            </a:r>
            <a:r>
              <a:rPr lang="zh-TW" altLang="zh-TW" sz="2400" dirty="0" smtClean="0">
                <a:latin typeface="+mn-ea"/>
              </a:rPr>
              <a:t>金管會建議針對年金險和長照險，各新增一個</a:t>
            </a:r>
            <a:r>
              <a:rPr lang="zh-TW" altLang="en-US" sz="2400" dirty="0" smtClean="0">
                <a:latin typeface="+mn-ea"/>
              </a:rPr>
              <a:t>  </a:t>
            </a:r>
            <a:r>
              <a:rPr lang="en-US" altLang="zh-TW" sz="2400" dirty="0" smtClean="0">
                <a:latin typeface="+mn-ea"/>
              </a:rPr>
              <a:t>1.2</a:t>
            </a:r>
            <a:r>
              <a:rPr lang="zh-TW" altLang="zh-TW" sz="2400" dirty="0" smtClean="0">
                <a:latin typeface="+mn-ea"/>
              </a:rPr>
              <a:t>萬元扣除額，或兩個加起來有一個</a:t>
            </a:r>
            <a:r>
              <a:rPr lang="en-US" altLang="zh-TW" sz="2400" dirty="0" smtClean="0">
                <a:latin typeface="+mn-ea"/>
              </a:rPr>
              <a:t>2.4</a:t>
            </a:r>
            <a:r>
              <a:rPr lang="zh-TW" altLang="zh-TW" sz="2400" dirty="0" smtClean="0">
                <a:latin typeface="+mn-ea"/>
              </a:rPr>
              <a:t>萬元扣除額，亦或各給</a:t>
            </a:r>
            <a:r>
              <a:rPr lang="en-US" altLang="zh-TW" sz="2400" dirty="0" smtClean="0">
                <a:latin typeface="+mn-ea"/>
              </a:rPr>
              <a:t>2.4</a:t>
            </a:r>
            <a:r>
              <a:rPr lang="zh-TW" altLang="zh-TW" sz="2400" dirty="0" smtClean="0">
                <a:latin typeface="+mn-ea"/>
              </a:rPr>
              <a:t>萬元扣除額，讓民眾購買適格年金和長照險商品時可獲得扣除額，藉此鼓勵民眾利用商業保險轉嫁老後風險。</a:t>
            </a:r>
            <a:endParaRPr lang="en-US" altLang="zh-TW" sz="2400" dirty="0" smtClean="0">
              <a:latin typeface="+mn-ea"/>
            </a:endParaRPr>
          </a:p>
          <a:p>
            <a:pPr>
              <a:buNone/>
            </a:pPr>
            <a:endParaRPr lang="en-US" altLang="zh-TW" sz="2000" dirty="0" smtClean="0">
              <a:latin typeface="+mn-ea"/>
            </a:endParaRPr>
          </a:p>
          <a:p>
            <a:pPr lvl="0">
              <a:buNone/>
            </a:pPr>
            <a:r>
              <a:rPr lang="zh-TW" altLang="en-US" sz="1800" b="1" dirty="0" smtClean="0">
                <a:latin typeface="+mn-ea"/>
              </a:rPr>
              <a:t>  </a:t>
            </a:r>
            <a:endParaRPr lang="en-US" altLang="zh-TW" sz="1800" b="1" dirty="0" smtClean="0">
              <a:latin typeface="+mn-ea"/>
            </a:endParaRPr>
          </a:p>
          <a:p>
            <a:pPr lvl="0">
              <a:buNone/>
            </a:pPr>
            <a:endParaRPr lang="en-US" altLang="zh-TW" sz="1800" b="1" dirty="0" smtClean="0">
              <a:latin typeface="+mn-ea"/>
            </a:endParaRPr>
          </a:p>
          <a:p>
            <a:pPr lvl="0">
              <a:buNone/>
            </a:pPr>
            <a:endParaRPr lang="en-US" altLang="zh-TW" sz="1400" dirty="0" smtClean="0">
              <a:latin typeface="+mn-ea"/>
            </a:endParaRPr>
          </a:p>
          <a:p>
            <a:pPr lvl="0">
              <a:buNone/>
            </a:pPr>
            <a:r>
              <a:rPr lang="en-US" altLang="zh-TW" sz="1400" dirty="0" smtClean="0">
                <a:latin typeface="+mn-ea"/>
              </a:rPr>
              <a:t>	</a:t>
            </a:r>
          </a:p>
          <a:p>
            <a:pPr lvl="0">
              <a:buNone/>
            </a:pPr>
            <a:r>
              <a:rPr lang="zh-TW" altLang="en-US" sz="1400" dirty="0" smtClean="0">
                <a:latin typeface="+mn-ea"/>
              </a:rPr>
              <a:t>   </a:t>
            </a:r>
            <a:endParaRPr lang="en-US" altLang="zh-TW" sz="1400" dirty="0" smtClean="0">
              <a:latin typeface="+mn-ea"/>
            </a:endParaRPr>
          </a:p>
          <a:p>
            <a:pPr lvl="0">
              <a:buNone/>
            </a:pPr>
            <a:endParaRPr lang="en-US" altLang="zh-TW" sz="1400" dirty="0" smtClean="0">
              <a:latin typeface="+mn-ea"/>
            </a:endParaRPr>
          </a:p>
          <a:p>
            <a:pPr lvl="0">
              <a:buNone/>
            </a:pPr>
            <a:r>
              <a:rPr lang="zh-TW" altLang="en-US" sz="1400" dirty="0" smtClean="0">
                <a:latin typeface="+mn-ea"/>
              </a:rPr>
              <a:t>     </a:t>
            </a:r>
            <a:r>
              <a:rPr lang="zh-TW" altLang="zh-TW" sz="1400" dirty="0" smtClean="0">
                <a:latin typeface="+mn-ea"/>
              </a:rPr>
              <a:t>資料來源</a:t>
            </a:r>
            <a:r>
              <a:rPr lang="en-US" altLang="zh-TW" sz="1400" dirty="0" smtClean="0">
                <a:latin typeface="+mn-ea"/>
              </a:rPr>
              <a:t>:</a:t>
            </a:r>
            <a:r>
              <a:rPr lang="zh-TW" altLang="en-US" sz="1400" dirty="0" smtClean="0">
                <a:latin typeface="+mn-ea"/>
              </a:rPr>
              <a:t>工商時報</a:t>
            </a:r>
            <a:r>
              <a:rPr lang="zh-TW" altLang="zh-TW" sz="1400" dirty="0" smtClean="0">
                <a:latin typeface="+mn-ea"/>
              </a:rPr>
              <a:t>金管會力爭 年金、長照險納六月稅改</a:t>
            </a:r>
            <a:r>
              <a:rPr lang="en-US" altLang="zh-TW" sz="1400" dirty="0" smtClean="0">
                <a:latin typeface="+mn-ea"/>
              </a:rPr>
              <a:t>,2018</a:t>
            </a:r>
            <a:r>
              <a:rPr lang="zh-TW" altLang="zh-TW" sz="1400" dirty="0" smtClean="0">
                <a:latin typeface="+mn-ea"/>
              </a:rPr>
              <a:t>年</a:t>
            </a:r>
            <a:r>
              <a:rPr lang="en-US" altLang="zh-TW" sz="1400" dirty="0" smtClean="0">
                <a:latin typeface="+mn-ea"/>
              </a:rPr>
              <a:t>2</a:t>
            </a:r>
            <a:r>
              <a:rPr lang="zh-TW" altLang="zh-TW" sz="1400" dirty="0" smtClean="0">
                <a:latin typeface="+mn-ea"/>
              </a:rPr>
              <a:t>月</a:t>
            </a:r>
            <a:r>
              <a:rPr lang="en-US" altLang="zh-TW" sz="1400" dirty="0" smtClean="0">
                <a:latin typeface="+mn-ea"/>
              </a:rPr>
              <a:t>10</a:t>
            </a:r>
            <a:r>
              <a:rPr lang="zh-TW" altLang="zh-TW" sz="1400" dirty="0" smtClean="0">
                <a:latin typeface="+mn-ea"/>
              </a:rPr>
              <a:t>日。</a:t>
            </a:r>
          </a:p>
          <a:p>
            <a:pPr>
              <a:buNone/>
            </a:pPr>
            <a:endParaRPr lang="en-US" altLang="zh-TW" sz="2000" dirty="0" smtClean="0">
              <a:latin typeface="+mn-ea"/>
              <a:hlinkClick r:id="rId3"/>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17</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lvl="0"/>
            <a:r>
              <a:rPr lang="zh-TW" altLang="zh-TW" dirty="0" smtClean="0"/>
              <a:t>相關新聞</a:t>
            </a:r>
            <a:endParaRPr lang="zh-TW" altLang="zh-TW" dirty="0"/>
          </a:p>
        </p:txBody>
      </p:sp>
      <p:sp>
        <p:nvSpPr>
          <p:cNvPr id="19459" name="Rectangle 3"/>
          <p:cNvSpPr>
            <a:spLocks noGrp="1" noChangeArrowheads="1"/>
          </p:cNvSpPr>
          <p:nvPr>
            <p:ph type="body" idx="1"/>
          </p:nvPr>
        </p:nvSpPr>
        <p:spPr>
          <a:xfrm>
            <a:off x="755576" y="1052736"/>
            <a:ext cx="6940550" cy="5184576"/>
          </a:xfrm>
        </p:spPr>
        <p:txBody>
          <a:bodyPr/>
          <a:lstStyle/>
          <a:p>
            <a:pPr lvl="0">
              <a:buFont typeface="Wingdings" pitchFamily="2" charset="2"/>
              <a:buChar char="u"/>
            </a:pPr>
            <a:r>
              <a:rPr lang="zh-TW" altLang="zh-TW" b="1" u="sng" dirty="0" smtClean="0"/>
              <a:t>長照機構投保草案預告 每人身體傷亡理賠</a:t>
            </a:r>
            <a:r>
              <a:rPr lang="en-US" altLang="zh-TW" b="1" u="sng" dirty="0" smtClean="0"/>
              <a:t>200</a:t>
            </a:r>
            <a:r>
              <a:rPr lang="zh-TW" altLang="zh-TW" b="1" u="sng" dirty="0" smtClean="0"/>
              <a:t>萬</a:t>
            </a:r>
            <a:endParaRPr lang="zh-TW" altLang="zh-TW" b="1" dirty="0" smtClean="0"/>
          </a:p>
          <a:p>
            <a:pPr>
              <a:buNone/>
            </a:pPr>
            <a:r>
              <a:rPr lang="zh-TW" altLang="en-US" sz="2000" dirty="0" smtClean="0">
                <a:latin typeface="+mn-ea"/>
              </a:rPr>
              <a:t>   </a:t>
            </a:r>
            <a:endParaRPr lang="en-US" altLang="zh-TW" sz="2000" dirty="0" smtClean="0">
              <a:latin typeface="+mn-ea"/>
            </a:endParaRPr>
          </a:p>
          <a:p>
            <a:pPr>
              <a:buNone/>
            </a:pPr>
            <a:r>
              <a:rPr lang="zh-TW" altLang="en-US" sz="2400" dirty="0" smtClean="0"/>
              <a:t>     </a:t>
            </a:r>
            <a:r>
              <a:rPr lang="zh-TW" altLang="zh-TW" sz="2400" dirty="0" smtClean="0"/>
              <a:t>衛福部日前預告長照機構投保公共意外責任險草案，擬規定每一人身體傷亡保險金</a:t>
            </a:r>
            <a:r>
              <a:rPr lang="en-US" altLang="zh-TW" sz="2400" dirty="0" smtClean="0"/>
              <a:t>200</a:t>
            </a:r>
            <a:r>
              <a:rPr lang="zh-TW" altLang="zh-TW" sz="2400" dirty="0" smtClean="0"/>
              <a:t>萬元，每一事故財產損失</a:t>
            </a:r>
            <a:r>
              <a:rPr lang="en-US" altLang="zh-TW" sz="2400" dirty="0" smtClean="0"/>
              <a:t>200</a:t>
            </a:r>
            <a:r>
              <a:rPr lang="zh-TW" altLang="zh-TW" sz="2400" dirty="0" smtClean="0"/>
              <a:t>萬元。</a:t>
            </a:r>
          </a:p>
          <a:p>
            <a:pPr>
              <a:buNone/>
            </a:pPr>
            <a:r>
              <a:rPr lang="zh-TW" altLang="en-US" sz="2400" u="sng" dirty="0" smtClean="0">
                <a:hlinkClick r:id="rId3"/>
              </a:rPr>
              <a:t> </a:t>
            </a:r>
            <a:endParaRPr lang="en-US" altLang="zh-TW" sz="2400" u="sng" dirty="0" smtClean="0">
              <a:hlinkClick r:id="rId3"/>
            </a:endParaRPr>
          </a:p>
          <a:p>
            <a:pPr lvl="0">
              <a:buNone/>
            </a:pPr>
            <a:r>
              <a:rPr lang="zh-TW" altLang="en-US" sz="1800" b="1" dirty="0" smtClean="0">
                <a:latin typeface="+mn-ea"/>
              </a:rPr>
              <a:t>   </a:t>
            </a:r>
            <a:endParaRPr lang="en-US" altLang="zh-TW" sz="1800" b="1" dirty="0" smtClean="0">
              <a:latin typeface="+mn-ea"/>
            </a:endParaRPr>
          </a:p>
          <a:p>
            <a:pPr lvl="0">
              <a:buNone/>
            </a:pPr>
            <a:endParaRPr lang="en-US" altLang="zh-TW" sz="1800" b="1" dirty="0" smtClean="0">
              <a:latin typeface="+mn-ea"/>
            </a:endParaRPr>
          </a:p>
          <a:p>
            <a:pPr lvl="0">
              <a:buNone/>
            </a:pPr>
            <a:endParaRPr lang="en-US" altLang="zh-TW" sz="1800" b="1" dirty="0" smtClean="0">
              <a:latin typeface="+mn-ea"/>
            </a:endParaRPr>
          </a:p>
          <a:p>
            <a:pPr lvl="0">
              <a:buNone/>
            </a:pPr>
            <a:endParaRPr lang="en-US" altLang="zh-TW" sz="1800" b="1" dirty="0" smtClean="0">
              <a:latin typeface="+mn-ea"/>
            </a:endParaRPr>
          </a:p>
          <a:p>
            <a:pPr lvl="0">
              <a:buNone/>
            </a:pPr>
            <a:r>
              <a:rPr lang="en-US" altLang="zh-TW" sz="1400" dirty="0" smtClean="0">
                <a:latin typeface="+mn-ea"/>
              </a:rPr>
              <a:t>	</a:t>
            </a:r>
          </a:p>
          <a:p>
            <a:pPr lvl="0">
              <a:buNone/>
            </a:pPr>
            <a:endParaRPr lang="en-US" altLang="zh-TW" sz="1400" dirty="0" smtClean="0">
              <a:latin typeface="+mn-ea"/>
            </a:endParaRPr>
          </a:p>
          <a:p>
            <a:pPr lvl="0">
              <a:buNone/>
            </a:pPr>
            <a:r>
              <a:rPr lang="zh-TW" altLang="en-US" sz="1400" dirty="0" smtClean="0">
                <a:latin typeface="+mn-ea"/>
              </a:rPr>
              <a:t>    </a:t>
            </a:r>
            <a:r>
              <a:rPr lang="zh-TW" altLang="zh-TW" sz="1400" dirty="0" smtClean="0">
                <a:latin typeface="+mn-ea"/>
              </a:rPr>
              <a:t>資料來源</a:t>
            </a:r>
            <a:r>
              <a:rPr lang="en-US" altLang="zh-TW" sz="1400" dirty="0" smtClean="0">
                <a:latin typeface="+mn-ea"/>
              </a:rPr>
              <a:t>:</a:t>
            </a:r>
            <a:r>
              <a:rPr lang="zh-TW" altLang="en-US" sz="1400" dirty="0" smtClean="0">
                <a:latin typeface="+mn-ea"/>
              </a:rPr>
              <a:t>現代保險雜誌</a:t>
            </a:r>
            <a:r>
              <a:rPr lang="zh-TW" altLang="zh-TW" sz="1400" dirty="0" smtClean="0">
                <a:latin typeface="+mn-ea"/>
              </a:rPr>
              <a:t>照機構投保草案預告</a:t>
            </a:r>
            <a:r>
              <a:rPr lang="en-US" altLang="zh-TW" sz="1400" dirty="0" smtClean="0">
                <a:latin typeface="+mn-ea"/>
              </a:rPr>
              <a:t>,2018</a:t>
            </a:r>
            <a:r>
              <a:rPr lang="zh-TW" altLang="zh-TW" sz="1400" dirty="0" smtClean="0">
                <a:latin typeface="+mn-ea"/>
              </a:rPr>
              <a:t>年</a:t>
            </a:r>
            <a:r>
              <a:rPr lang="en-US" altLang="zh-TW" sz="1400" dirty="0" smtClean="0">
                <a:latin typeface="+mn-ea"/>
              </a:rPr>
              <a:t>2</a:t>
            </a:r>
            <a:r>
              <a:rPr lang="zh-TW" altLang="zh-TW" sz="1400" dirty="0" smtClean="0">
                <a:latin typeface="+mn-ea"/>
              </a:rPr>
              <a:t>月</a:t>
            </a:r>
            <a:r>
              <a:rPr lang="en-US" altLang="zh-TW" sz="1400" dirty="0" smtClean="0">
                <a:latin typeface="+mn-ea"/>
              </a:rPr>
              <a:t>12</a:t>
            </a:r>
            <a:r>
              <a:rPr lang="zh-TW" altLang="zh-TW" sz="1400" dirty="0" smtClean="0">
                <a:latin typeface="+mn-ea"/>
              </a:rPr>
              <a:t>日。</a:t>
            </a:r>
            <a:endParaRPr lang="en-US" altLang="zh-TW" sz="1400" dirty="0" smtClean="0">
              <a:latin typeface="+mn-ea"/>
              <a:hlinkClick r:id="rId3"/>
            </a:endParaRPr>
          </a:p>
          <a:p>
            <a:pPr>
              <a:buNone/>
            </a:pPr>
            <a:r>
              <a:rPr lang="zh-TW" altLang="en-US" sz="1800" b="1" dirty="0" smtClean="0">
                <a:latin typeface="+mn-ea"/>
                <a:hlinkClick r:id="rId3"/>
              </a:rPr>
              <a:t>      </a:t>
            </a:r>
            <a:endParaRPr lang="en-US" altLang="zh-TW" sz="1800" b="1" dirty="0" smtClean="0">
              <a:latin typeface="+mn-ea"/>
              <a:hlinkClick r:id="rId3"/>
            </a:endParaRPr>
          </a:p>
          <a:p>
            <a:pPr>
              <a:buNone/>
            </a:pPr>
            <a:r>
              <a:rPr lang="zh-TW" altLang="en-US" sz="2400" dirty="0" smtClean="0">
                <a:hlinkClick r:id="rId3"/>
              </a:rPr>
              <a:t>     </a:t>
            </a:r>
            <a:endParaRPr lang="en-US" altLang="zh-TW" b="1" dirty="0" smtClean="0">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18</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lvl="0"/>
            <a:r>
              <a:rPr lang="zh-TW" altLang="zh-TW" dirty="0" smtClean="0"/>
              <a:t>相關新聞</a:t>
            </a:r>
            <a:endParaRPr lang="zh-TW" altLang="zh-TW" dirty="0"/>
          </a:p>
        </p:txBody>
      </p:sp>
      <p:sp>
        <p:nvSpPr>
          <p:cNvPr id="19459" name="Rectangle 3"/>
          <p:cNvSpPr>
            <a:spLocks noGrp="1" noChangeArrowheads="1"/>
          </p:cNvSpPr>
          <p:nvPr>
            <p:ph type="body" idx="1"/>
          </p:nvPr>
        </p:nvSpPr>
        <p:spPr>
          <a:xfrm>
            <a:off x="755576" y="1052736"/>
            <a:ext cx="8064896" cy="5616624"/>
          </a:xfrm>
        </p:spPr>
        <p:txBody>
          <a:bodyPr/>
          <a:lstStyle/>
          <a:p>
            <a:pPr lvl="0">
              <a:buFont typeface="Wingdings" pitchFamily="2" charset="2"/>
              <a:buChar char="u"/>
            </a:pPr>
            <a:r>
              <a:rPr lang="zh-TW" altLang="zh-TW" b="1" u="sng" dirty="0" smtClean="0"/>
              <a:t>保險業攻長照 學學日本</a:t>
            </a:r>
            <a:endParaRPr lang="zh-TW" altLang="zh-TW" b="1" dirty="0" smtClean="0"/>
          </a:p>
          <a:p>
            <a:pPr>
              <a:buNone/>
            </a:pPr>
            <a:r>
              <a:rPr lang="zh-TW" altLang="en-US" sz="2000" dirty="0" smtClean="0">
                <a:latin typeface="+mn-ea"/>
              </a:rPr>
              <a:t>   </a:t>
            </a:r>
            <a:r>
              <a:rPr lang="zh-TW" altLang="zh-TW" sz="2400" dirty="0" smtClean="0">
                <a:latin typeface="+mn-ea"/>
              </a:rPr>
              <a:t>日本保險業者投入長照事業的策略模式，可分為三大類</a:t>
            </a:r>
            <a:r>
              <a:rPr lang="en-US" altLang="zh-TW" sz="2400" dirty="0" smtClean="0">
                <a:latin typeface="+mn-ea"/>
              </a:rPr>
              <a:t>:</a:t>
            </a:r>
            <a:endParaRPr lang="zh-TW" altLang="zh-TW" sz="2400" dirty="0" smtClean="0">
              <a:latin typeface="+mn-ea"/>
            </a:endParaRPr>
          </a:p>
          <a:p>
            <a:pPr lvl="0">
              <a:buNone/>
            </a:pPr>
            <a:r>
              <a:rPr lang="zh-TW" altLang="en-US" sz="2400" dirty="0" smtClean="0">
                <a:latin typeface="+mn-ea"/>
              </a:rPr>
              <a:t>   </a:t>
            </a:r>
            <a:r>
              <a:rPr lang="en-US" altLang="zh-TW" sz="2400" dirty="0" smtClean="0">
                <a:latin typeface="+mn-ea"/>
              </a:rPr>
              <a:t>1.</a:t>
            </a:r>
            <a:r>
              <a:rPr lang="zh-TW" altLang="zh-TW" sz="2400" dirty="0" smtClean="0">
                <a:latin typeface="+mn-ea"/>
              </a:rPr>
              <a:t>新服務發展</a:t>
            </a:r>
            <a:r>
              <a:rPr lang="zh-TW" altLang="en-US" sz="2400" dirty="0" smtClean="0">
                <a:latin typeface="+mn-ea"/>
              </a:rPr>
              <a:t>   </a:t>
            </a:r>
            <a:endParaRPr lang="en-US" altLang="zh-TW" sz="2400" dirty="0" smtClean="0">
              <a:latin typeface="+mn-ea"/>
            </a:endParaRPr>
          </a:p>
          <a:p>
            <a:pPr lvl="0">
              <a:buNone/>
            </a:pPr>
            <a:r>
              <a:rPr lang="zh-TW" altLang="en-US" sz="2400" dirty="0" smtClean="0">
                <a:latin typeface="+mn-ea"/>
              </a:rPr>
              <a:t>   </a:t>
            </a:r>
            <a:r>
              <a:rPr lang="en-US" altLang="zh-TW" sz="2400" dirty="0" smtClean="0">
                <a:latin typeface="+mn-ea"/>
              </a:rPr>
              <a:t>2.</a:t>
            </a:r>
            <a:r>
              <a:rPr lang="zh-TW" altLang="zh-TW" sz="2400" dirty="0" smtClean="0">
                <a:latin typeface="+mn-ea"/>
              </a:rPr>
              <a:t>新市場發展</a:t>
            </a:r>
            <a:r>
              <a:rPr lang="zh-TW" altLang="en-US" sz="2400" dirty="0" smtClean="0">
                <a:latin typeface="+mn-ea"/>
              </a:rPr>
              <a:t>   </a:t>
            </a:r>
            <a:endParaRPr lang="en-US" altLang="zh-TW" sz="2400" dirty="0" smtClean="0">
              <a:latin typeface="+mn-ea"/>
            </a:endParaRPr>
          </a:p>
          <a:p>
            <a:pPr lvl="0">
              <a:buNone/>
            </a:pPr>
            <a:r>
              <a:rPr lang="zh-TW" altLang="en-US" sz="2400" dirty="0" smtClean="0">
                <a:latin typeface="+mn-ea"/>
              </a:rPr>
              <a:t>   </a:t>
            </a:r>
            <a:r>
              <a:rPr lang="en-US" altLang="zh-TW" sz="2400" dirty="0" smtClean="0">
                <a:latin typeface="+mn-ea"/>
              </a:rPr>
              <a:t>3.</a:t>
            </a:r>
            <a:r>
              <a:rPr lang="zh-TW" altLang="zh-TW" sz="2400" dirty="0" smtClean="0">
                <a:latin typeface="+mn-ea"/>
              </a:rPr>
              <a:t>相關多角化</a:t>
            </a:r>
            <a:endParaRPr lang="en-US" altLang="zh-TW" sz="2400" dirty="0" smtClean="0">
              <a:latin typeface="+mn-ea"/>
            </a:endParaRPr>
          </a:p>
          <a:p>
            <a:pPr lvl="0">
              <a:buNone/>
            </a:pPr>
            <a:endParaRPr lang="en-US" altLang="zh-TW" sz="2400" dirty="0" smtClean="0">
              <a:latin typeface="+mn-ea"/>
            </a:endParaRPr>
          </a:p>
          <a:p>
            <a:pPr lvl="0">
              <a:buNone/>
            </a:pPr>
            <a:r>
              <a:rPr lang="zh-TW" altLang="en-US" sz="2400" dirty="0" smtClean="0">
                <a:latin typeface="+mn-ea"/>
              </a:rPr>
              <a:t>  </a:t>
            </a:r>
            <a:r>
              <a:rPr lang="zh-TW" altLang="zh-TW" sz="2400" dirty="0" smtClean="0">
                <a:latin typeface="+mn-ea"/>
              </a:rPr>
              <a:t>日本保險已針對長照需求主要的壓力</a:t>
            </a:r>
            <a:r>
              <a:rPr lang="en-US" altLang="zh-TW" sz="2400" dirty="0" smtClean="0">
                <a:latin typeface="+mn-ea"/>
              </a:rPr>
              <a:t>—</a:t>
            </a:r>
            <a:r>
              <a:rPr lang="zh-TW" altLang="zh-TW" sz="2400" dirty="0" smtClean="0">
                <a:latin typeface="+mn-ea"/>
              </a:rPr>
              <a:t>經濟困難、介護離職、資訊不足等</a:t>
            </a:r>
            <a:r>
              <a:rPr lang="en-US" altLang="zh-TW" sz="2400" dirty="0" smtClean="0">
                <a:latin typeface="+mn-ea"/>
              </a:rPr>
              <a:t>…</a:t>
            </a:r>
            <a:r>
              <a:rPr lang="zh-TW" altLang="zh-TW" sz="2400" dirty="0" smtClean="0">
                <a:latin typeface="+mn-ea"/>
              </a:rPr>
              <a:t>發展相關產品與服務，這些都是我國可以參考的發展方向。</a:t>
            </a:r>
            <a:endParaRPr lang="en-US" altLang="zh-TW" sz="2400" dirty="0" smtClean="0">
              <a:latin typeface="+mn-ea"/>
            </a:endParaRPr>
          </a:p>
          <a:p>
            <a:pPr>
              <a:buNone/>
            </a:pPr>
            <a:r>
              <a:rPr lang="en-US" altLang="zh-TW" sz="2400" b="1" dirty="0" smtClean="0">
                <a:latin typeface="+mn-ea"/>
              </a:rPr>
              <a:t>	</a:t>
            </a:r>
          </a:p>
          <a:p>
            <a:pPr>
              <a:buNone/>
            </a:pPr>
            <a:endParaRPr lang="en-US" altLang="zh-TW" sz="2400" b="1" dirty="0" smtClean="0">
              <a:latin typeface="+mn-ea"/>
            </a:endParaRPr>
          </a:p>
          <a:p>
            <a:pPr>
              <a:buNone/>
            </a:pPr>
            <a:r>
              <a:rPr lang="zh-TW" altLang="en-US" sz="2400" b="1" dirty="0" smtClean="0">
                <a:latin typeface="+mn-ea"/>
              </a:rPr>
              <a:t>  </a:t>
            </a:r>
            <a:r>
              <a:rPr lang="zh-TW" altLang="zh-TW" sz="1400" dirty="0" smtClean="0">
                <a:latin typeface="+mn-ea"/>
              </a:rPr>
              <a:t>資料來源</a:t>
            </a:r>
            <a:r>
              <a:rPr lang="en-US" altLang="zh-TW" sz="1400" dirty="0" smtClean="0">
                <a:latin typeface="+mn-ea"/>
              </a:rPr>
              <a:t>:</a:t>
            </a:r>
            <a:r>
              <a:rPr lang="zh-TW" altLang="en-US" sz="1400" dirty="0" smtClean="0">
                <a:latin typeface="+mn-ea"/>
              </a:rPr>
              <a:t>經濟日報</a:t>
            </a:r>
            <a:r>
              <a:rPr lang="zh-TW" altLang="zh-TW" sz="1400" dirty="0" smtClean="0">
                <a:latin typeface="+mn-ea"/>
              </a:rPr>
              <a:t>保險業攻長照 學學日本</a:t>
            </a:r>
            <a:r>
              <a:rPr lang="en-US" altLang="zh-TW" sz="1400" dirty="0" smtClean="0">
                <a:latin typeface="+mn-ea"/>
              </a:rPr>
              <a:t>,2017</a:t>
            </a:r>
            <a:r>
              <a:rPr lang="zh-TW" altLang="zh-TW" sz="1400" dirty="0" smtClean="0">
                <a:latin typeface="+mn-ea"/>
              </a:rPr>
              <a:t>年</a:t>
            </a:r>
            <a:r>
              <a:rPr lang="en-US" altLang="zh-TW" sz="1400" dirty="0" smtClean="0">
                <a:latin typeface="+mn-ea"/>
              </a:rPr>
              <a:t>12</a:t>
            </a:r>
            <a:r>
              <a:rPr lang="zh-TW" altLang="zh-TW" sz="1400" dirty="0" smtClean="0">
                <a:latin typeface="+mn-ea"/>
              </a:rPr>
              <a:t>月</a:t>
            </a:r>
            <a:r>
              <a:rPr lang="en-US" altLang="zh-TW" sz="1400" dirty="0" smtClean="0">
                <a:latin typeface="+mn-ea"/>
              </a:rPr>
              <a:t>5</a:t>
            </a:r>
            <a:r>
              <a:rPr lang="zh-TW" altLang="zh-TW" sz="1400" dirty="0" smtClean="0">
                <a:latin typeface="+mn-ea"/>
              </a:rPr>
              <a:t>日。</a:t>
            </a:r>
            <a:endParaRPr lang="en-US" altLang="zh-TW" sz="1400" dirty="0" smtClean="0">
              <a:latin typeface="+mn-ea"/>
            </a:endParaRPr>
          </a:p>
          <a:p>
            <a:pPr>
              <a:buNone/>
            </a:pPr>
            <a:endParaRPr lang="zh-TW" altLang="zh-TW" sz="1800" b="1" dirty="0" smtClean="0">
              <a:latin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19</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lvl="0"/>
            <a:r>
              <a:rPr lang="zh-TW" altLang="en-US" dirty="0" smtClean="0"/>
              <a:t>參考資料</a:t>
            </a:r>
            <a:endParaRPr lang="zh-TW" altLang="zh-TW" dirty="0"/>
          </a:p>
        </p:txBody>
      </p:sp>
      <p:sp>
        <p:nvSpPr>
          <p:cNvPr id="19459" name="Rectangle 3"/>
          <p:cNvSpPr>
            <a:spLocks noGrp="1" noChangeArrowheads="1"/>
          </p:cNvSpPr>
          <p:nvPr>
            <p:ph type="body" idx="1"/>
          </p:nvPr>
        </p:nvSpPr>
        <p:spPr>
          <a:xfrm>
            <a:off x="755576" y="1052736"/>
            <a:ext cx="8064896" cy="5616624"/>
          </a:xfrm>
        </p:spPr>
        <p:txBody>
          <a:bodyPr/>
          <a:lstStyle/>
          <a:p>
            <a:pPr>
              <a:buNone/>
            </a:pPr>
            <a:endParaRPr lang="en-US" altLang="zh-TW" sz="2400" b="1" dirty="0" smtClean="0">
              <a:latin typeface="+mn-ea"/>
            </a:endParaRPr>
          </a:p>
          <a:p>
            <a:pPr>
              <a:buNone/>
            </a:pPr>
            <a:r>
              <a:rPr lang="zh-TW" altLang="zh-TW" sz="2000" dirty="0" smtClean="0">
                <a:latin typeface="+mn-ea"/>
              </a:rPr>
              <a:t>資料來源</a:t>
            </a:r>
            <a:r>
              <a:rPr lang="en-US" altLang="zh-TW" sz="2000" dirty="0" smtClean="0">
                <a:latin typeface="+mn-ea"/>
              </a:rPr>
              <a:t>:</a:t>
            </a:r>
          </a:p>
          <a:p>
            <a:pPr>
              <a:buNone/>
            </a:pPr>
            <a:r>
              <a:rPr lang="zh-TW" altLang="en-US" sz="2000" dirty="0" smtClean="0">
                <a:latin typeface="+mn-ea"/>
              </a:rPr>
              <a:t>洪沛瀠 產險業經營長期照顧保險之研究，</a:t>
            </a:r>
            <a:r>
              <a:rPr lang="en-US" altLang="zh-TW" sz="2000" dirty="0" smtClean="0">
                <a:latin typeface="+mn-ea"/>
              </a:rPr>
              <a:t>2016</a:t>
            </a:r>
          </a:p>
          <a:p>
            <a:pPr>
              <a:buNone/>
            </a:pPr>
            <a:r>
              <a:rPr lang="zh-TW" altLang="en-US" sz="2000" dirty="0" smtClean="0">
                <a:latin typeface="+mn-ea"/>
              </a:rPr>
              <a:t>盛餘祥 產險業長期照顧保險商品研擬設計之研究，</a:t>
            </a:r>
            <a:r>
              <a:rPr lang="en-US" altLang="zh-TW" sz="2000" dirty="0" smtClean="0">
                <a:latin typeface="+mn-ea"/>
              </a:rPr>
              <a:t>2017</a:t>
            </a:r>
          </a:p>
          <a:p>
            <a:pPr>
              <a:buNone/>
            </a:pPr>
            <a:r>
              <a:rPr lang="zh-TW" altLang="en-US" sz="2000" dirty="0" smtClean="0">
                <a:latin typeface="+mn-ea"/>
              </a:rPr>
              <a:t>保險經營論壇</a:t>
            </a:r>
            <a:r>
              <a:rPr lang="en-US" altLang="zh-TW" sz="2000" dirty="0" smtClean="0">
                <a:latin typeface="+mn-ea"/>
              </a:rPr>
              <a:t>(</a:t>
            </a:r>
            <a:r>
              <a:rPr lang="zh-TW" altLang="en-US" sz="2000" dirty="0" smtClean="0">
                <a:latin typeface="+mn-ea"/>
              </a:rPr>
              <a:t>四十一</a:t>
            </a:r>
            <a:r>
              <a:rPr lang="en-US" altLang="zh-TW" sz="2000" dirty="0" smtClean="0">
                <a:latin typeface="+mn-ea"/>
              </a:rPr>
              <a:t>)</a:t>
            </a:r>
            <a:r>
              <a:rPr lang="zh-TW" altLang="en-US" sz="2000" dirty="0" smtClean="0">
                <a:latin typeface="+mn-ea"/>
              </a:rPr>
              <a:t>，長照服務業投保公共意外險之評析，</a:t>
            </a:r>
            <a:r>
              <a:rPr lang="en-US" altLang="zh-TW" sz="2000" dirty="0" smtClean="0">
                <a:latin typeface="+mn-ea"/>
              </a:rPr>
              <a:t>2016</a:t>
            </a:r>
          </a:p>
          <a:p>
            <a:pPr>
              <a:buNone/>
            </a:pPr>
            <a:r>
              <a:rPr lang="zh-TW" altLang="en-US" sz="2000" dirty="0" smtClean="0">
                <a:latin typeface="+mn-ea"/>
              </a:rPr>
              <a:t>保險大道</a:t>
            </a:r>
            <a:r>
              <a:rPr lang="en-US" altLang="zh-TW" sz="2000" dirty="0" smtClean="0">
                <a:latin typeface="+mn-ea"/>
              </a:rPr>
              <a:t>(</a:t>
            </a:r>
            <a:r>
              <a:rPr lang="zh-TW" altLang="en-US" sz="2000" dirty="0" smtClean="0">
                <a:latin typeface="+mn-ea"/>
              </a:rPr>
              <a:t>七十二</a:t>
            </a:r>
            <a:r>
              <a:rPr lang="en-US" altLang="zh-TW" sz="2000" dirty="0" smtClean="0">
                <a:latin typeface="+mn-ea"/>
              </a:rPr>
              <a:t>)</a:t>
            </a:r>
            <a:r>
              <a:rPr lang="zh-TW" altLang="en-US" sz="2000" dirty="0" smtClean="0">
                <a:latin typeface="+mn-ea"/>
              </a:rPr>
              <a:t>，談長期照顧服務業責任風險移轉保險，</a:t>
            </a:r>
            <a:r>
              <a:rPr lang="en-US" altLang="zh-TW" sz="2000" dirty="0" smtClean="0">
                <a:latin typeface="+mn-ea"/>
              </a:rPr>
              <a:t>2016</a:t>
            </a:r>
          </a:p>
          <a:p>
            <a:pPr>
              <a:buNone/>
            </a:pPr>
            <a:r>
              <a:rPr lang="zh-TW" altLang="en-US" sz="2000" dirty="0" smtClean="0">
                <a:latin typeface="+mn-ea"/>
              </a:rPr>
              <a:t>工商時報</a:t>
            </a:r>
            <a:r>
              <a:rPr lang="zh-TW" altLang="zh-TW" sz="2000" dirty="0" smtClean="0">
                <a:latin typeface="+mn-ea"/>
              </a:rPr>
              <a:t>金管會力爭 年金、長照險納六月稅改</a:t>
            </a:r>
            <a:r>
              <a:rPr lang="en-US" altLang="zh-TW" sz="2000" dirty="0" smtClean="0">
                <a:latin typeface="+mn-ea"/>
              </a:rPr>
              <a:t>,2018</a:t>
            </a:r>
            <a:r>
              <a:rPr lang="zh-TW" altLang="zh-TW" sz="2000" dirty="0" smtClean="0">
                <a:latin typeface="+mn-ea"/>
              </a:rPr>
              <a:t>年</a:t>
            </a:r>
            <a:r>
              <a:rPr lang="en-US" altLang="zh-TW" sz="2000" dirty="0" smtClean="0">
                <a:latin typeface="+mn-ea"/>
              </a:rPr>
              <a:t>2</a:t>
            </a:r>
            <a:r>
              <a:rPr lang="zh-TW" altLang="zh-TW" sz="2000" dirty="0" smtClean="0">
                <a:latin typeface="+mn-ea"/>
              </a:rPr>
              <a:t>月</a:t>
            </a:r>
            <a:r>
              <a:rPr lang="en-US" altLang="zh-TW" sz="2000" dirty="0" smtClean="0">
                <a:latin typeface="+mn-ea"/>
              </a:rPr>
              <a:t>10</a:t>
            </a:r>
            <a:r>
              <a:rPr lang="zh-TW" altLang="zh-TW" sz="2000" dirty="0" smtClean="0">
                <a:latin typeface="+mn-ea"/>
              </a:rPr>
              <a:t>日</a:t>
            </a:r>
            <a:endParaRPr lang="en-US" altLang="zh-TW" sz="2000" dirty="0" smtClean="0">
              <a:latin typeface="+mn-ea"/>
            </a:endParaRPr>
          </a:p>
          <a:p>
            <a:pPr>
              <a:buNone/>
            </a:pPr>
            <a:r>
              <a:rPr lang="zh-TW" altLang="en-US" sz="2000" dirty="0" smtClean="0">
                <a:latin typeface="+mn-ea"/>
              </a:rPr>
              <a:t>現代保險雜誌</a:t>
            </a:r>
            <a:r>
              <a:rPr lang="zh-TW" altLang="zh-TW" sz="2000" dirty="0" smtClean="0">
                <a:latin typeface="+mn-ea"/>
              </a:rPr>
              <a:t>照機構投保草案預告</a:t>
            </a:r>
            <a:r>
              <a:rPr lang="en-US" altLang="zh-TW" sz="2000" dirty="0" smtClean="0">
                <a:latin typeface="+mn-ea"/>
              </a:rPr>
              <a:t>,2018</a:t>
            </a:r>
            <a:r>
              <a:rPr lang="zh-TW" altLang="zh-TW" sz="2000" dirty="0" smtClean="0">
                <a:latin typeface="+mn-ea"/>
              </a:rPr>
              <a:t>年</a:t>
            </a:r>
            <a:r>
              <a:rPr lang="en-US" altLang="zh-TW" sz="2000" dirty="0" smtClean="0">
                <a:latin typeface="+mn-ea"/>
              </a:rPr>
              <a:t>2</a:t>
            </a:r>
            <a:r>
              <a:rPr lang="zh-TW" altLang="zh-TW" sz="2000" dirty="0" smtClean="0">
                <a:latin typeface="+mn-ea"/>
              </a:rPr>
              <a:t>月</a:t>
            </a:r>
            <a:r>
              <a:rPr lang="en-US" altLang="zh-TW" sz="2000" dirty="0" smtClean="0">
                <a:latin typeface="+mn-ea"/>
              </a:rPr>
              <a:t>12</a:t>
            </a:r>
            <a:r>
              <a:rPr lang="zh-TW" altLang="zh-TW" sz="2000" dirty="0" smtClean="0">
                <a:latin typeface="+mn-ea"/>
              </a:rPr>
              <a:t>日</a:t>
            </a:r>
            <a:endParaRPr lang="en-US" altLang="zh-TW" sz="2000" dirty="0" smtClean="0">
              <a:latin typeface="+mn-ea"/>
            </a:endParaRPr>
          </a:p>
          <a:p>
            <a:pPr>
              <a:buNone/>
            </a:pPr>
            <a:r>
              <a:rPr lang="zh-TW" altLang="en-US" sz="2000" dirty="0" smtClean="0">
                <a:latin typeface="+mn-ea"/>
              </a:rPr>
              <a:t>經濟日報</a:t>
            </a:r>
            <a:r>
              <a:rPr lang="zh-TW" altLang="zh-TW" sz="2000" dirty="0" smtClean="0">
                <a:latin typeface="+mn-ea"/>
              </a:rPr>
              <a:t>保險業攻長照 學學日本</a:t>
            </a:r>
            <a:r>
              <a:rPr lang="en-US" altLang="zh-TW" sz="2000" dirty="0" smtClean="0">
                <a:latin typeface="+mn-ea"/>
              </a:rPr>
              <a:t>,2017</a:t>
            </a:r>
            <a:r>
              <a:rPr lang="zh-TW" altLang="zh-TW" sz="2000" dirty="0" smtClean="0">
                <a:latin typeface="+mn-ea"/>
              </a:rPr>
              <a:t>年</a:t>
            </a:r>
            <a:r>
              <a:rPr lang="en-US" altLang="zh-TW" sz="2000" dirty="0" smtClean="0">
                <a:latin typeface="+mn-ea"/>
              </a:rPr>
              <a:t>12</a:t>
            </a:r>
            <a:r>
              <a:rPr lang="zh-TW" altLang="zh-TW" sz="2000" dirty="0" smtClean="0">
                <a:latin typeface="+mn-ea"/>
              </a:rPr>
              <a:t>月</a:t>
            </a:r>
            <a:r>
              <a:rPr lang="en-US" altLang="zh-TW" sz="2000" dirty="0" smtClean="0">
                <a:latin typeface="+mn-ea"/>
              </a:rPr>
              <a:t>5</a:t>
            </a:r>
            <a:r>
              <a:rPr lang="zh-TW" altLang="zh-TW" sz="2000" dirty="0" smtClean="0">
                <a:latin typeface="+mn-ea"/>
              </a:rPr>
              <a:t>日</a:t>
            </a:r>
          </a:p>
          <a:p>
            <a:pPr lvl="0"/>
            <a:endParaRPr lang="en-US" altLang="zh-TW" dirty="0" smtClean="0"/>
          </a:p>
          <a:p>
            <a:pPr lvl="0"/>
            <a:endParaRPr lang="en-US" altLang="zh-TW" dirty="0" smtClean="0"/>
          </a:p>
          <a:p>
            <a:pPr lvl="0"/>
            <a:endParaRPr lang="en-US" altLang="zh-TW" dirty="0" smtClean="0"/>
          </a:p>
          <a:p>
            <a:pPr lvl="0"/>
            <a:endParaRPr lang="zh-TW" altLang="zh-TW" dirty="0" smtClean="0"/>
          </a:p>
          <a:p>
            <a:pPr eaLnBrk="1" hangingPunct="1">
              <a:lnSpc>
                <a:spcPct val="120000"/>
              </a:lnSpc>
              <a:buFont typeface="Wingdings" pitchFamily="2" charset="2"/>
              <a:buChar char="Ø"/>
            </a:pPr>
            <a:endParaRPr lang="en-US" altLang="zh-TW" b="1" dirty="0" smtClean="0">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2</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r>
              <a:rPr lang="zh-TW" altLang="en-US" dirty="0" smtClean="0">
                <a:latin typeface="+mn-ea"/>
                <a:ea typeface="+mn-ea"/>
              </a:rPr>
              <a:t>大綱</a:t>
            </a:r>
            <a:endParaRPr lang="zh-TW" altLang="en-US" dirty="0">
              <a:latin typeface="+mn-ea"/>
              <a:ea typeface="+mn-ea"/>
            </a:endParaRPr>
          </a:p>
        </p:txBody>
      </p:sp>
      <p:sp>
        <p:nvSpPr>
          <p:cNvPr id="19459" name="Rectangle 3"/>
          <p:cNvSpPr>
            <a:spLocks noGrp="1" noChangeArrowheads="1"/>
          </p:cNvSpPr>
          <p:nvPr>
            <p:ph type="body" idx="1"/>
          </p:nvPr>
        </p:nvSpPr>
        <p:spPr>
          <a:xfrm>
            <a:off x="755650" y="1447800"/>
            <a:ext cx="7632774" cy="4213448"/>
          </a:xfrm>
        </p:spPr>
        <p:txBody>
          <a:bodyPr/>
          <a:lstStyle/>
          <a:p>
            <a:pPr lvl="0">
              <a:buNone/>
            </a:pPr>
            <a:r>
              <a:rPr lang="zh-TW" altLang="en-US" b="1" dirty="0" smtClean="0">
                <a:latin typeface="+mn-ea"/>
              </a:rPr>
              <a:t>一、高齡社會與長期照顧議題</a:t>
            </a:r>
            <a:endParaRPr lang="en-US" altLang="zh-TW" b="1" dirty="0" smtClean="0">
              <a:latin typeface="+mn-ea"/>
            </a:endParaRPr>
          </a:p>
          <a:p>
            <a:pPr eaLnBrk="1" hangingPunct="1">
              <a:lnSpc>
                <a:spcPct val="120000"/>
              </a:lnSpc>
              <a:buNone/>
            </a:pPr>
            <a:r>
              <a:rPr lang="zh-TW" altLang="en-US" b="1" dirty="0" smtClean="0">
                <a:latin typeface="+mn-ea"/>
              </a:rPr>
              <a:t>二、商業型 </a:t>
            </a:r>
            <a:r>
              <a:rPr lang="en-US" altLang="zh-TW" b="1" dirty="0" smtClean="0">
                <a:latin typeface="+mn-ea"/>
              </a:rPr>
              <a:t>VS</a:t>
            </a:r>
            <a:r>
              <a:rPr lang="zh-TW" altLang="en-US" b="1" dirty="0" smtClean="0">
                <a:latin typeface="+mn-ea"/>
              </a:rPr>
              <a:t> 社會型長期照顧保險</a:t>
            </a:r>
            <a:endParaRPr lang="en-US" altLang="zh-TW" b="1" dirty="0" smtClean="0">
              <a:latin typeface="+mn-ea"/>
            </a:endParaRPr>
          </a:p>
          <a:p>
            <a:pPr eaLnBrk="1" hangingPunct="1">
              <a:lnSpc>
                <a:spcPct val="120000"/>
              </a:lnSpc>
              <a:buNone/>
            </a:pPr>
            <a:r>
              <a:rPr lang="zh-TW" altLang="en-US" b="1" dirty="0" smtClean="0">
                <a:latin typeface="+mn-ea"/>
              </a:rPr>
              <a:t>三、台灣長期照顧制度</a:t>
            </a:r>
            <a:r>
              <a:rPr lang="en-US" altLang="zh-TW" b="1" dirty="0" smtClean="0">
                <a:latin typeface="+mn-ea"/>
              </a:rPr>
              <a:t>-</a:t>
            </a:r>
            <a:r>
              <a:rPr lang="zh-TW" altLang="en-US" b="1" dirty="0" smtClean="0">
                <a:latin typeface="+mn-ea"/>
              </a:rPr>
              <a:t>產險業之角色與責任</a:t>
            </a:r>
            <a:endParaRPr lang="en-US" altLang="zh-TW" b="1" dirty="0" smtClean="0">
              <a:latin typeface="+mn-ea"/>
            </a:endParaRPr>
          </a:p>
          <a:p>
            <a:pPr eaLnBrk="1" hangingPunct="1">
              <a:lnSpc>
                <a:spcPct val="120000"/>
              </a:lnSpc>
              <a:buNone/>
            </a:pPr>
            <a:r>
              <a:rPr lang="zh-TW" altLang="en-US" b="1" dirty="0" smtClean="0">
                <a:latin typeface="+mn-ea"/>
              </a:rPr>
              <a:t>四、</a:t>
            </a:r>
            <a:r>
              <a:rPr lang="zh-TW" altLang="zh-TW" b="1" dirty="0" smtClean="0">
                <a:latin typeface="+mn-ea"/>
              </a:rPr>
              <a:t>產</a:t>
            </a:r>
            <a:r>
              <a:rPr lang="zh-TW" altLang="en-US" b="1" dirty="0" smtClean="0">
                <a:latin typeface="+mn-ea"/>
              </a:rPr>
              <a:t>險業現況</a:t>
            </a:r>
            <a:endParaRPr lang="en-US" altLang="zh-TW" b="1" dirty="0" smtClean="0">
              <a:latin typeface="+mn-ea"/>
            </a:endParaRPr>
          </a:p>
          <a:p>
            <a:pPr eaLnBrk="1" hangingPunct="1">
              <a:lnSpc>
                <a:spcPct val="120000"/>
              </a:lnSpc>
              <a:buNone/>
            </a:pPr>
            <a:r>
              <a:rPr lang="zh-TW" altLang="en-US" b="1" dirty="0" smtClean="0">
                <a:latin typeface="+mn-ea"/>
              </a:rPr>
              <a:t>五、相關新聞</a:t>
            </a:r>
            <a:endParaRPr lang="en-US" altLang="zh-TW" b="1" dirty="0" smtClean="0">
              <a:latin typeface="+mn-e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ctrTitle" idx="4294967295"/>
          </p:nvPr>
        </p:nvSpPr>
        <p:spPr>
          <a:xfrm>
            <a:off x="-684584" y="2564904"/>
            <a:ext cx="7773988" cy="1470025"/>
          </a:xfrm>
        </p:spPr>
        <p:txBody>
          <a:bodyPr/>
          <a:lstStyle/>
          <a:p>
            <a:pPr eaLnBrk="1" hangingPunct="1"/>
            <a:r>
              <a:rPr lang="zh-TW" altLang="en-US" sz="6600" dirty="0" smtClean="0">
                <a:latin typeface="+mn-ea"/>
                <a:ea typeface="+mn-ea"/>
              </a:rPr>
              <a:t>感謝聆聽</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r>
              <a:rPr lang="zh-TW" altLang="en-US" dirty="0" smtClean="0">
                <a:latin typeface="+mn-ea"/>
              </a:rPr>
              <a:t>高齡社會與長期照顧議題</a:t>
            </a:r>
            <a:endParaRPr lang="zh-TW" altLang="en-US" dirty="0"/>
          </a:p>
        </p:txBody>
      </p:sp>
      <p:sp>
        <p:nvSpPr>
          <p:cNvPr id="3" name="內容版面配置區 2"/>
          <p:cNvSpPr>
            <a:spLocks noGrp="1"/>
          </p:cNvSpPr>
          <p:nvPr>
            <p:ph idx="1"/>
          </p:nvPr>
        </p:nvSpPr>
        <p:spPr>
          <a:xfrm>
            <a:off x="539552" y="980728"/>
            <a:ext cx="8348984" cy="5400600"/>
          </a:xfrm>
        </p:spPr>
        <p:txBody>
          <a:bodyPr/>
          <a:lstStyle/>
          <a:p>
            <a:pPr lvl="0">
              <a:buNone/>
            </a:pPr>
            <a:r>
              <a:rPr lang="zh-TW" altLang="en-US" sz="3000" b="1" dirty="0" smtClean="0">
                <a:latin typeface="+mn-ea"/>
              </a:rPr>
              <a:t>一、台灣邁入高齡化社會長期照顧需求浮現</a:t>
            </a:r>
            <a:endParaRPr lang="en-US" altLang="zh-TW" sz="3000" b="1" dirty="0" smtClean="0">
              <a:latin typeface="+mn-ea"/>
            </a:endParaRPr>
          </a:p>
          <a:p>
            <a:pPr lvl="0">
              <a:buNone/>
            </a:pPr>
            <a:r>
              <a:rPr lang="zh-TW" altLang="en-US" dirty="0" smtClean="0"/>
              <a:t>          </a:t>
            </a:r>
            <a:endParaRPr lang="en-US" altLang="zh-TW" dirty="0" smtClean="0"/>
          </a:p>
          <a:p>
            <a:pPr lvl="0">
              <a:buNone/>
            </a:pPr>
            <a:r>
              <a:rPr lang="zh-TW" altLang="en-US" dirty="0" smtClean="0"/>
              <a:t>          </a:t>
            </a:r>
            <a:endParaRPr lang="en-US" altLang="zh-TW" dirty="0" smtClean="0"/>
          </a:p>
          <a:p>
            <a:pPr lvl="0">
              <a:buNone/>
            </a:pPr>
            <a:endParaRPr lang="en-US" altLang="zh-TW" sz="1400" dirty="0" smtClean="0"/>
          </a:p>
          <a:p>
            <a:pPr lvl="0">
              <a:buNone/>
            </a:pPr>
            <a:endParaRPr lang="en-US" altLang="zh-TW" sz="1400" dirty="0" smtClean="0"/>
          </a:p>
          <a:p>
            <a:pPr lvl="0">
              <a:buNone/>
            </a:pPr>
            <a:r>
              <a:rPr lang="en-US" altLang="zh-TW" sz="1400" dirty="0" smtClean="0"/>
              <a:t>	</a:t>
            </a:r>
          </a:p>
          <a:p>
            <a:pPr lvl="0">
              <a:buNone/>
            </a:pPr>
            <a:endParaRPr lang="en-US" altLang="zh-TW" sz="1400" dirty="0" smtClean="0"/>
          </a:p>
          <a:p>
            <a:pPr lvl="0">
              <a:buNone/>
            </a:pPr>
            <a:endParaRPr lang="en-US" altLang="zh-TW" dirty="0" smtClean="0"/>
          </a:p>
          <a:p>
            <a:pPr lvl="0">
              <a:buNone/>
            </a:pPr>
            <a:r>
              <a:rPr lang="en-US" altLang="zh-TW" dirty="0" smtClean="0"/>
              <a:t>	</a:t>
            </a:r>
            <a:r>
              <a:rPr lang="zh-TW" altLang="en-US" sz="1400" dirty="0" smtClean="0"/>
              <a:t>         </a:t>
            </a:r>
            <a:endParaRPr lang="en-US" altLang="zh-TW" sz="1400" dirty="0" smtClean="0"/>
          </a:p>
          <a:p>
            <a:pPr lvl="0">
              <a:buNone/>
            </a:pPr>
            <a:endParaRPr lang="en-US" altLang="zh-TW" sz="1400" dirty="0" smtClean="0"/>
          </a:p>
          <a:p>
            <a:pPr lvl="0">
              <a:buNone/>
            </a:pPr>
            <a:endParaRPr lang="en-US" altLang="zh-TW" sz="1400" dirty="0" smtClean="0"/>
          </a:p>
          <a:p>
            <a:pPr lvl="0">
              <a:buNone/>
            </a:pPr>
            <a:endParaRPr lang="en-US" altLang="zh-TW" sz="1400" dirty="0" smtClean="0"/>
          </a:p>
          <a:p>
            <a:pPr lvl="0">
              <a:buNone/>
            </a:pPr>
            <a:endParaRPr lang="en-US" altLang="zh-TW" sz="1400" dirty="0" smtClean="0"/>
          </a:p>
          <a:p>
            <a:pPr lvl="0">
              <a:buNone/>
            </a:pPr>
            <a:r>
              <a:rPr lang="zh-TW" altLang="en-US" sz="1400" dirty="0" smtClean="0"/>
              <a:t>      </a:t>
            </a:r>
            <a:endParaRPr lang="en-US" altLang="zh-TW" sz="1400" dirty="0" smtClean="0"/>
          </a:p>
          <a:p>
            <a:pPr lvl="0">
              <a:buNone/>
            </a:pPr>
            <a:r>
              <a:rPr lang="zh-TW" altLang="en-US" sz="1400" dirty="0" smtClean="0"/>
              <a:t>        資料來源：國家發展委員會「中華民國人口推估（</a:t>
            </a:r>
            <a:r>
              <a:rPr lang="en-US" altLang="zh-TW" sz="1400" dirty="0" smtClean="0"/>
              <a:t>105</a:t>
            </a:r>
            <a:r>
              <a:rPr lang="zh-TW" altLang="en-US" sz="1400" dirty="0" smtClean="0"/>
              <a:t>至</a:t>
            </a:r>
            <a:r>
              <a:rPr lang="en-US" altLang="zh-TW" sz="1400" dirty="0" smtClean="0"/>
              <a:t>150</a:t>
            </a:r>
            <a:r>
              <a:rPr lang="zh-TW" altLang="en-US" sz="1400" dirty="0" smtClean="0"/>
              <a:t>年）」 ，</a:t>
            </a:r>
            <a:r>
              <a:rPr lang="en-US" altLang="zh-TW" sz="1400" dirty="0" smtClean="0"/>
              <a:t>105</a:t>
            </a:r>
            <a:r>
              <a:rPr lang="zh-TW" altLang="en-US" sz="1400" dirty="0" smtClean="0"/>
              <a:t>年</a:t>
            </a:r>
            <a:r>
              <a:rPr lang="en-US" altLang="zh-TW" sz="1400" dirty="0" smtClean="0"/>
              <a:t>8</a:t>
            </a:r>
            <a:r>
              <a:rPr lang="zh-TW" altLang="en-US" sz="1400" dirty="0" smtClean="0"/>
              <a:t>月</a:t>
            </a:r>
            <a:endParaRPr lang="en-US" altLang="zh-TW" sz="1400" dirty="0" smtClean="0"/>
          </a:p>
          <a:p>
            <a:pPr lvl="0">
              <a:buNone/>
            </a:pPr>
            <a:r>
              <a:rPr lang="zh-TW" altLang="en-US" dirty="0" smtClean="0"/>
              <a:t>    </a:t>
            </a:r>
            <a:endParaRPr lang="en-US" altLang="zh-TW" dirty="0" smtClean="0"/>
          </a:p>
          <a:p>
            <a:pPr lvl="0"/>
            <a:endParaRPr lang="en-US" altLang="zh-TW" dirty="0" smtClean="0"/>
          </a:p>
          <a:p>
            <a:pPr lvl="0"/>
            <a:endParaRPr lang="en-US" altLang="zh-TW" dirty="0" smtClean="0"/>
          </a:p>
          <a:p>
            <a:pPr lvl="0"/>
            <a:endParaRPr lang="en-US" altLang="zh-TW" sz="1400" dirty="0" smtClean="0"/>
          </a:p>
        </p:txBody>
      </p:sp>
      <p:sp>
        <p:nvSpPr>
          <p:cNvPr id="4" name="投影片編號版面配置區 3"/>
          <p:cNvSpPr>
            <a:spLocks noGrp="1"/>
          </p:cNvSpPr>
          <p:nvPr>
            <p:ph type="sldNum" sz="quarter" idx="10"/>
          </p:nvPr>
        </p:nvSpPr>
        <p:spPr/>
        <p:txBody>
          <a:bodyPr/>
          <a:lstStyle/>
          <a:p>
            <a:pPr>
              <a:defRPr/>
            </a:pPr>
            <a:fld id="{0DD66462-3FCC-476E-A193-5C0CA90D98F8}" type="slidenum">
              <a:rPr lang="en-US" altLang="zh-TW" smtClean="0"/>
              <a:pPr>
                <a:defRPr/>
              </a:pPr>
              <a:t>3</a:t>
            </a:fld>
            <a:endParaRPr lang="en-US" altLang="zh-TW" dirty="0"/>
          </a:p>
        </p:txBody>
      </p:sp>
      <p:pic>
        <p:nvPicPr>
          <p:cNvPr id="7" name="圖片 6" descr="圖片6-1.jpg"/>
          <p:cNvPicPr>
            <a:picLocks noChangeAspect="1"/>
          </p:cNvPicPr>
          <p:nvPr/>
        </p:nvPicPr>
        <p:blipFill>
          <a:blip r:embed="rId3" cstate="print"/>
          <a:stretch>
            <a:fillRect/>
          </a:stretch>
        </p:blipFill>
        <p:spPr>
          <a:xfrm>
            <a:off x="1043608" y="1700808"/>
            <a:ext cx="6264696" cy="3672408"/>
          </a:xfrm>
          <a:prstGeom prst="rect">
            <a:avLst/>
          </a:prstGeom>
          <a:ln>
            <a:solidFill>
              <a:schemeClr val="accent1"/>
            </a:solidFill>
          </a:ln>
        </p:spPr>
      </p:pic>
      <p:sp>
        <p:nvSpPr>
          <p:cNvPr id="6" name="矩形 5"/>
          <p:cNvSpPr/>
          <p:nvPr/>
        </p:nvSpPr>
        <p:spPr bwMode="auto">
          <a:xfrm>
            <a:off x="3851920" y="4653136"/>
            <a:ext cx="864096" cy="792088"/>
          </a:xfrm>
          <a:prstGeom prst="rect">
            <a:avLst/>
          </a:prstGeom>
          <a:noFill/>
          <a:ln w="9525" cap="flat" cmpd="sng" algn="ctr">
            <a:solidFill>
              <a:srgbClr val="FF0000">
                <a:alpha val="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9" name="等腰三角形 8"/>
          <p:cNvSpPr/>
          <p:nvPr/>
        </p:nvSpPr>
        <p:spPr bwMode="auto">
          <a:xfrm>
            <a:off x="4211960" y="5445224"/>
            <a:ext cx="288032" cy="288032"/>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rgbClr val="FFFF66"/>
              </a:solidFill>
              <a:effectLst/>
              <a:latin typeface="Arial" charset="0"/>
              <a:ea typeface="新細明體" pitchFamily="18" charset="-120"/>
            </a:endParaRPr>
          </a:p>
        </p:txBody>
      </p:sp>
      <p:sp>
        <p:nvSpPr>
          <p:cNvPr id="10" name="等腰三角形 9"/>
          <p:cNvSpPr/>
          <p:nvPr/>
        </p:nvSpPr>
        <p:spPr bwMode="auto">
          <a:xfrm>
            <a:off x="5436096" y="5445224"/>
            <a:ext cx="288032" cy="288032"/>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rgbClr val="FFFF66"/>
              </a:solidFill>
              <a:effectLst/>
              <a:latin typeface="Arial" charset="0"/>
              <a:ea typeface="新細明體" pitchFamily="18" charset="-120"/>
            </a:endParaRPr>
          </a:p>
        </p:txBody>
      </p:sp>
      <p:sp>
        <p:nvSpPr>
          <p:cNvPr id="12" name="等腰三角形 11"/>
          <p:cNvSpPr/>
          <p:nvPr/>
        </p:nvSpPr>
        <p:spPr bwMode="auto">
          <a:xfrm>
            <a:off x="4427984" y="3429000"/>
            <a:ext cx="288032" cy="288032"/>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rgbClr val="FFFF66"/>
              </a:solidFill>
              <a:effectLst/>
              <a:latin typeface="Arial" charset="0"/>
              <a:ea typeface="新細明體" pitchFamily="18" charset="-12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4</a:t>
            </a:fld>
            <a:endParaRPr lang="en-US" altLang="zh-TW" dirty="0" smtClean="0">
              <a:ea typeface="新細明體" charset="-120"/>
            </a:endParaRPr>
          </a:p>
          <a:p>
            <a:endParaRPr lang="en-US" altLang="zh-TW" dirty="0"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lnSpc>
                <a:spcPct val="120000"/>
              </a:lnSpc>
            </a:pPr>
            <a:r>
              <a:rPr lang="zh-TW" altLang="en-US" dirty="0" smtClean="0">
                <a:latin typeface="Arial" charset="0"/>
              </a:rPr>
              <a:t>長期照顧保險</a:t>
            </a:r>
            <a:endParaRPr lang="en-US" altLang="zh-TW" dirty="0" smtClean="0">
              <a:latin typeface="+mn-ea"/>
            </a:endParaRPr>
          </a:p>
        </p:txBody>
      </p:sp>
      <p:sp>
        <p:nvSpPr>
          <p:cNvPr id="19459" name="Rectangle 3"/>
          <p:cNvSpPr>
            <a:spLocks noGrp="1" noChangeArrowheads="1"/>
          </p:cNvSpPr>
          <p:nvPr>
            <p:ph type="body" idx="1"/>
          </p:nvPr>
        </p:nvSpPr>
        <p:spPr>
          <a:xfrm>
            <a:off x="755576" y="980728"/>
            <a:ext cx="7632774" cy="4392488"/>
          </a:xfrm>
        </p:spPr>
        <p:txBody>
          <a:bodyPr/>
          <a:lstStyle/>
          <a:p>
            <a:pPr eaLnBrk="1" hangingPunct="1">
              <a:lnSpc>
                <a:spcPct val="120000"/>
              </a:lnSpc>
              <a:buNone/>
            </a:pPr>
            <a:r>
              <a:rPr lang="zh-TW" altLang="en-US" sz="3000" b="1" dirty="0" smtClean="0">
                <a:latin typeface="Arial" charset="0"/>
              </a:rPr>
              <a:t>二、商業型長期照顧保險可補足社會型長期</a:t>
            </a:r>
            <a:endParaRPr lang="en-US" altLang="zh-TW" sz="3000" b="1" dirty="0" smtClean="0">
              <a:latin typeface="Arial" charset="0"/>
            </a:endParaRPr>
          </a:p>
          <a:p>
            <a:pPr eaLnBrk="1" hangingPunct="1">
              <a:lnSpc>
                <a:spcPct val="120000"/>
              </a:lnSpc>
              <a:buNone/>
            </a:pPr>
            <a:r>
              <a:rPr lang="zh-TW" altLang="en-US" sz="3000" b="1" dirty="0" smtClean="0">
                <a:latin typeface="Arial" charset="0"/>
              </a:rPr>
              <a:t>       照顧保險之不足</a:t>
            </a:r>
            <a:endParaRPr lang="en-US" altLang="zh-TW" sz="3000" b="1" dirty="0" smtClean="0">
              <a:latin typeface="Arial" charset="0"/>
            </a:endParaRPr>
          </a:p>
          <a:p>
            <a:pPr eaLnBrk="1" hangingPunct="1">
              <a:lnSpc>
                <a:spcPct val="120000"/>
              </a:lnSpc>
            </a:pPr>
            <a:endParaRPr lang="en-US" altLang="zh-TW" b="1" dirty="0" smtClean="0">
              <a:latin typeface="Arial" charset="0"/>
            </a:endParaRPr>
          </a:p>
          <a:p>
            <a:pPr eaLnBrk="1" hangingPunct="1">
              <a:lnSpc>
                <a:spcPct val="120000"/>
              </a:lnSpc>
            </a:pPr>
            <a:endParaRPr lang="en-US" altLang="zh-TW" b="1" dirty="0" smtClean="0">
              <a:latin typeface="Arial" charset="0"/>
            </a:endParaRPr>
          </a:p>
          <a:p>
            <a:pPr eaLnBrk="1" hangingPunct="1">
              <a:lnSpc>
                <a:spcPct val="120000"/>
              </a:lnSpc>
            </a:pPr>
            <a:endParaRPr lang="en-US" altLang="zh-TW" b="1" dirty="0" smtClean="0">
              <a:latin typeface="Arial" charset="0"/>
            </a:endParaRPr>
          </a:p>
          <a:p>
            <a:pPr eaLnBrk="1" hangingPunct="1">
              <a:lnSpc>
                <a:spcPct val="120000"/>
              </a:lnSpc>
            </a:pPr>
            <a:endParaRPr lang="en-US" altLang="zh-TW" b="1" dirty="0" smtClean="0">
              <a:latin typeface="Arial" charset="0"/>
            </a:endParaRPr>
          </a:p>
          <a:p>
            <a:pPr eaLnBrk="1" hangingPunct="1">
              <a:lnSpc>
                <a:spcPct val="120000"/>
              </a:lnSpc>
            </a:pPr>
            <a:endParaRPr lang="en-US" altLang="zh-TW" b="1" dirty="0" smtClean="0">
              <a:latin typeface="Arial" charset="0"/>
            </a:endParaRPr>
          </a:p>
          <a:p>
            <a:pPr eaLnBrk="1" hangingPunct="1">
              <a:lnSpc>
                <a:spcPct val="120000"/>
              </a:lnSpc>
              <a:buNone/>
            </a:pPr>
            <a:endParaRPr lang="en-US" altLang="zh-TW" b="1" dirty="0" smtClean="0">
              <a:latin typeface="Arial" charset="0"/>
            </a:endParaRPr>
          </a:p>
        </p:txBody>
      </p:sp>
      <p:graphicFrame>
        <p:nvGraphicFramePr>
          <p:cNvPr id="5" name="資料庫圖表 4"/>
          <p:cNvGraphicFramePr/>
          <p:nvPr/>
        </p:nvGraphicFramePr>
        <p:xfrm>
          <a:off x="899592" y="1916832"/>
          <a:ext cx="7344816"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矩形 5"/>
          <p:cNvSpPr/>
          <p:nvPr/>
        </p:nvSpPr>
        <p:spPr bwMode="auto">
          <a:xfrm>
            <a:off x="3995936" y="2204864"/>
            <a:ext cx="1296144" cy="720080"/>
          </a:xfrm>
          <a:prstGeom prst="rect">
            <a:avLst/>
          </a:prstGeom>
          <a:solidFill>
            <a:srgbClr val="FF9933"/>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zh-TW" altLang="en-US" sz="3200" b="1" i="0" u="none" strike="noStrike" cap="none" normalizeH="0" baseline="0" dirty="0" smtClean="0">
                <a:ln>
                  <a:noFill/>
                </a:ln>
                <a:solidFill>
                  <a:schemeClr val="bg1"/>
                </a:solidFill>
                <a:effectLst/>
                <a:latin typeface="+mn-ea"/>
                <a:ea typeface="+mn-ea"/>
              </a:rPr>
              <a:t>長</a:t>
            </a:r>
            <a:r>
              <a:rPr lang="zh-TW" altLang="en-US" sz="3200" b="1" dirty="0" smtClean="0">
                <a:solidFill>
                  <a:schemeClr val="bg1"/>
                </a:solidFill>
                <a:latin typeface="+mn-ea"/>
                <a:ea typeface="+mn-ea"/>
              </a:rPr>
              <a:t>照</a:t>
            </a:r>
            <a:endParaRPr kumimoji="1" lang="zh-TW" altLang="en-US" sz="3200" b="1" i="0" u="none" strike="noStrike" cap="none" normalizeH="0" baseline="0" dirty="0" smtClean="0">
              <a:ln>
                <a:noFill/>
              </a:ln>
              <a:solidFill>
                <a:schemeClr val="bg1"/>
              </a:solidFill>
              <a:effectLst/>
              <a:latin typeface="+mn-ea"/>
              <a:ea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5</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en-US" dirty="0" smtClean="0">
                <a:latin typeface="+mn-ea"/>
              </a:rPr>
              <a:t>產險業之角色與責任</a:t>
            </a:r>
            <a:endParaRPr lang="zh-TW" altLang="en-US" dirty="0" smtClean="0">
              <a:latin typeface="+mj-ea"/>
            </a:endParaRPr>
          </a:p>
        </p:txBody>
      </p:sp>
      <p:sp>
        <p:nvSpPr>
          <p:cNvPr id="19459" name="Rectangle 3"/>
          <p:cNvSpPr>
            <a:spLocks noGrp="1" noChangeArrowheads="1"/>
          </p:cNvSpPr>
          <p:nvPr>
            <p:ph type="body" idx="1"/>
          </p:nvPr>
        </p:nvSpPr>
        <p:spPr>
          <a:xfrm>
            <a:off x="683568" y="1052736"/>
            <a:ext cx="7632774" cy="4213448"/>
          </a:xfrm>
        </p:spPr>
        <p:txBody>
          <a:bodyPr/>
          <a:lstStyle/>
          <a:p>
            <a:pPr eaLnBrk="1" hangingPunct="1">
              <a:lnSpc>
                <a:spcPct val="120000"/>
              </a:lnSpc>
              <a:buNone/>
            </a:pPr>
            <a:r>
              <a:rPr lang="zh-TW" altLang="en-US" sz="3000" b="1" dirty="0" smtClean="0">
                <a:latin typeface="+mn-ea"/>
              </a:rPr>
              <a:t>三、台灣長期照顧制度</a:t>
            </a:r>
            <a:r>
              <a:rPr lang="en-US" altLang="zh-TW" sz="3000" b="1" dirty="0" smtClean="0">
                <a:latin typeface="+mn-ea"/>
              </a:rPr>
              <a:t>-</a:t>
            </a:r>
            <a:r>
              <a:rPr lang="zh-TW" altLang="en-US" sz="3000" b="1" dirty="0" smtClean="0">
                <a:latin typeface="+mn-ea"/>
              </a:rPr>
              <a:t>產險業之角色與責任</a:t>
            </a:r>
            <a:endParaRPr lang="en-US" altLang="zh-TW" sz="3000" b="1" dirty="0" smtClean="0">
              <a:latin typeface="+mn-ea"/>
            </a:endParaRPr>
          </a:p>
          <a:p>
            <a:pPr eaLnBrk="1" hangingPunct="1">
              <a:lnSpc>
                <a:spcPct val="120000"/>
              </a:lnSpc>
              <a:buNone/>
            </a:pPr>
            <a:r>
              <a:rPr lang="zh-TW" altLang="en-US" sz="2400" b="1" dirty="0" smtClean="0">
                <a:latin typeface="+mn-ea"/>
              </a:rPr>
              <a:t>   </a:t>
            </a:r>
            <a:r>
              <a:rPr lang="zh-TW" altLang="en-US" sz="2400" dirty="0" smtClean="0">
                <a:latin typeface="+mn-ea"/>
              </a:rPr>
              <a:t>產險業配合政府推動「長期照顧十年計劃」盡社會</a:t>
            </a:r>
            <a:endParaRPr lang="en-US" altLang="zh-TW" sz="2400" dirty="0" smtClean="0">
              <a:latin typeface="+mn-ea"/>
            </a:endParaRPr>
          </a:p>
          <a:p>
            <a:pPr eaLnBrk="1" hangingPunct="1">
              <a:lnSpc>
                <a:spcPct val="120000"/>
              </a:lnSpc>
              <a:buNone/>
            </a:pPr>
            <a:r>
              <a:rPr lang="zh-TW" altLang="en-US" sz="2400" dirty="0" smtClean="0">
                <a:latin typeface="+mn-ea"/>
              </a:rPr>
              <a:t>   責任，未來可朝以下三大方向發展</a:t>
            </a:r>
            <a:r>
              <a:rPr lang="en-US" altLang="zh-TW" sz="2400" dirty="0" smtClean="0">
                <a:latin typeface="+mn-ea"/>
              </a:rPr>
              <a:t>:</a:t>
            </a:r>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zh-TW" altLang="zh-TW" sz="1800" dirty="0" smtClean="0">
              <a:latin typeface="+mn-ea"/>
            </a:endParaRPr>
          </a:p>
          <a:p>
            <a:pPr eaLnBrk="1" hangingPunct="1">
              <a:lnSpc>
                <a:spcPct val="120000"/>
              </a:lnSpc>
              <a:buNone/>
            </a:pPr>
            <a:r>
              <a:rPr lang="zh-TW" altLang="en-US" dirty="0" smtClean="0"/>
              <a:t>  </a:t>
            </a:r>
            <a:endParaRPr lang="zh-TW" altLang="zh-TW" dirty="0"/>
          </a:p>
        </p:txBody>
      </p:sp>
      <p:graphicFrame>
        <p:nvGraphicFramePr>
          <p:cNvPr id="7" name="資料庫圖表 6"/>
          <p:cNvGraphicFramePr/>
          <p:nvPr/>
        </p:nvGraphicFramePr>
        <p:xfrm>
          <a:off x="971600" y="2780928"/>
          <a:ext cx="6840760" cy="3204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xfrm>
            <a:off x="323850" y="6381750"/>
            <a:ext cx="8820150" cy="476250"/>
          </a:xfrm>
          <a:noFill/>
        </p:spPr>
        <p:txBody>
          <a:bodyPr/>
          <a:lstStyle/>
          <a:p>
            <a:fld id="{630A9D09-E26B-410C-BEC0-A00671B5D3E6}" type="slidenum">
              <a:rPr lang="en-US" altLang="zh-TW" smtClean="0">
                <a:ea typeface="新細明體" charset="-120"/>
              </a:rPr>
              <a:pPr/>
              <a:t>6</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en-US" dirty="0" smtClean="0">
                <a:latin typeface="+mn-ea"/>
              </a:rPr>
              <a:t>產險業之角色與責任</a:t>
            </a:r>
            <a:endParaRPr lang="zh-TW" altLang="en-US" dirty="0" smtClean="0">
              <a:latin typeface="+mj-ea"/>
            </a:endParaRPr>
          </a:p>
        </p:txBody>
      </p:sp>
      <p:sp>
        <p:nvSpPr>
          <p:cNvPr id="19459" name="Rectangle 3"/>
          <p:cNvSpPr>
            <a:spLocks noGrp="1" noChangeArrowheads="1"/>
          </p:cNvSpPr>
          <p:nvPr>
            <p:ph type="body" idx="1"/>
          </p:nvPr>
        </p:nvSpPr>
        <p:spPr>
          <a:xfrm>
            <a:off x="755576" y="1052736"/>
            <a:ext cx="8064822" cy="4213448"/>
          </a:xfrm>
        </p:spPr>
        <p:txBody>
          <a:bodyPr/>
          <a:lstStyle/>
          <a:p>
            <a:pPr eaLnBrk="1" hangingPunct="1">
              <a:lnSpc>
                <a:spcPct val="120000"/>
              </a:lnSpc>
              <a:buNone/>
            </a:pPr>
            <a:r>
              <a:rPr lang="en-US" altLang="zh-TW" b="1" dirty="0" smtClean="0">
                <a:latin typeface="+mn-ea"/>
              </a:rPr>
              <a:t>(</a:t>
            </a:r>
            <a:r>
              <a:rPr lang="zh-TW" altLang="en-US" b="1" dirty="0" smtClean="0">
                <a:latin typeface="+mn-ea"/>
              </a:rPr>
              <a:t>一</a:t>
            </a:r>
            <a:r>
              <a:rPr lang="en-US" altLang="zh-TW" b="1" dirty="0" smtClean="0">
                <a:latin typeface="+mn-ea"/>
              </a:rPr>
              <a:t>)</a:t>
            </a:r>
            <a:r>
              <a:rPr lang="zh-TW" altLang="en-US" b="1" dirty="0" smtClean="0">
                <a:latin typeface="+mn-ea"/>
              </a:rPr>
              <a:t>參與經營長期照顧保險，提供國人更充分保障</a:t>
            </a:r>
            <a:endParaRPr lang="en-US" altLang="zh-TW" b="1" dirty="0" smtClean="0">
              <a:latin typeface="+mn-ea"/>
            </a:endParaRPr>
          </a:p>
          <a:p>
            <a:pPr eaLnBrk="1" hangingPunct="1">
              <a:lnSpc>
                <a:spcPct val="120000"/>
              </a:lnSpc>
              <a:buNone/>
            </a:pPr>
            <a:r>
              <a:rPr lang="zh-TW" altLang="en-US" dirty="0" smtClean="0">
                <a:latin typeface="+mn-ea"/>
              </a:rPr>
              <a:t> </a:t>
            </a:r>
            <a:r>
              <a:rPr lang="en-US" altLang="zh-TW" dirty="0" smtClean="0">
                <a:latin typeface="+mn-ea"/>
              </a:rPr>
              <a:t>1.</a:t>
            </a:r>
            <a:r>
              <a:rPr lang="zh-TW" altLang="en-US" dirty="0" smtClean="0">
                <a:latin typeface="+mn-ea"/>
              </a:rPr>
              <a:t>產險業經營長期照顧保險補足保障</a:t>
            </a:r>
            <a:endParaRPr lang="en-US" altLang="zh-TW" dirty="0" smtClean="0">
              <a:latin typeface="+mn-ea"/>
            </a:endParaRPr>
          </a:p>
          <a:p>
            <a:pPr eaLnBrk="1" hangingPunct="1">
              <a:lnSpc>
                <a:spcPct val="120000"/>
              </a:lnSpc>
              <a:buNone/>
            </a:pPr>
            <a:endParaRPr lang="en-US" altLang="zh-TW" sz="2400" dirty="0" smtClean="0">
              <a:latin typeface="+mn-ea"/>
            </a:endParaRPr>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zh-TW" altLang="zh-TW" sz="1800" dirty="0" smtClean="0">
              <a:latin typeface="+mn-ea"/>
            </a:endParaRPr>
          </a:p>
          <a:p>
            <a:pPr eaLnBrk="1" hangingPunct="1">
              <a:lnSpc>
                <a:spcPct val="120000"/>
              </a:lnSpc>
              <a:buNone/>
            </a:pPr>
            <a:r>
              <a:rPr lang="zh-TW" altLang="en-US" dirty="0" smtClean="0"/>
              <a:t>  </a:t>
            </a:r>
            <a:endParaRPr lang="zh-TW" altLang="zh-TW" dirty="0"/>
          </a:p>
        </p:txBody>
      </p:sp>
      <p:graphicFrame>
        <p:nvGraphicFramePr>
          <p:cNvPr id="5" name="資料庫圖表 4"/>
          <p:cNvGraphicFramePr/>
          <p:nvPr/>
        </p:nvGraphicFramePr>
        <p:xfrm>
          <a:off x="1475656" y="2420888"/>
          <a:ext cx="5760640" cy="2520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7</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en-US" dirty="0" smtClean="0">
                <a:latin typeface="+mn-ea"/>
              </a:rPr>
              <a:t>產險業之角色與責任</a:t>
            </a:r>
            <a:endParaRPr lang="zh-TW" altLang="en-US" dirty="0" smtClean="0">
              <a:latin typeface="+mj-ea"/>
            </a:endParaRPr>
          </a:p>
        </p:txBody>
      </p:sp>
      <p:sp>
        <p:nvSpPr>
          <p:cNvPr id="19459" name="Rectangle 3"/>
          <p:cNvSpPr>
            <a:spLocks noGrp="1" noChangeArrowheads="1"/>
          </p:cNvSpPr>
          <p:nvPr>
            <p:ph type="body" idx="1"/>
          </p:nvPr>
        </p:nvSpPr>
        <p:spPr>
          <a:xfrm>
            <a:off x="755576" y="980728"/>
            <a:ext cx="8712968" cy="5877272"/>
          </a:xfrm>
        </p:spPr>
        <p:txBody>
          <a:bodyPr/>
          <a:lstStyle/>
          <a:p>
            <a:pPr eaLnBrk="1" hangingPunct="1">
              <a:lnSpc>
                <a:spcPct val="120000"/>
              </a:lnSpc>
              <a:buNone/>
            </a:pPr>
            <a:r>
              <a:rPr lang="en-US" altLang="zh-TW" b="1" dirty="0" smtClean="0">
                <a:latin typeface="+mn-ea"/>
              </a:rPr>
              <a:t>(</a:t>
            </a:r>
            <a:r>
              <a:rPr lang="zh-TW" altLang="en-US" b="1" dirty="0" smtClean="0">
                <a:latin typeface="+mn-ea"/>
              </a:rPr>
              <a:t>一</a:t>
            </a:r>
            <a:r>
              <a:rPr lang="en-US" altLang="zh-TW" b="1" dirty="0" smtClean="0">
                <a:latin typeface="+mn-ea"/>
              </a:rPr>
              <a:t>)</a:t>
            </a:r>
            <a:r>
              <a:rPr lang="zh-TW" altLang="en-US" b="1" dirty="0" smtClean="0">
                <a:latin typeface="+mn-ea"/>
              </a:rPr>
              <a:t>參與經營長期照顧保險，提供國人更充分保障</a:t>
            </a:r>
            <a:endParaRPr lang="en-US" altLang="zh-TW" b="1" dirty="0" smtClean="0">
              <a:latin typeface="+mn-ea"/>
            </a:endParaRPr>
          </a:p>
          <a:p>
            <a:pPr eaLnBrk="1" hangingPunct="1">
              <a:lnSpc>
                <a:spcPct val="120000"/>
              </a:lnSpc>
              <a:buNone/>
            </a:pPr>
            <a:r>
              <a:rPr lang="zh-TW" altLang="en-US" dirty="0" smtClean="0">
                <a:latin typeface="+mn-ea"/>
              </a:rPr>
              <a:t> </a:t>
            </a:r>
            <a:r>
              <a:rPr lang="en-US" altLang="zh-TW" dirty="0" smtClean="0">
                <a:latin typeface="+mn-ea"/>
              </a:rPr>
              <a:t>2.</a:t>
            </a:r>
            <a:r>
              <a:rPr lang="zh-TW" altLang="en-US" dirty="0" smtClean="0">
                <a:latin typeface="+mn-ea"/>
              </a:rPr>
              <a:t>產險業經營有別於壽險之長期照顧保險</a:t>
            </a:r>
            <a:endParaRPr lang="en-US" altLang="zh-TW" dirty="0" smtClean="0">
              <a:latin typeface="+mn-ea"/>
            </a:endParaRPr>
          </a:p>
          <a:p>
            <a:pPr eaLnBrk="1" hangingPunct="1">
              <a:lnSpc>
                <a:spcPct val="120000"/>
              </a:lnSpc>
              <a:buNone/>
            </a:pPr>
            <a:r>
              <a:rPr lang="zh-TW" altLang="en-US" dirty="0" smtClean="0">
                <a:latin typeface="+mn-ea"/>
              </a:rPr>
              <a:t>    </a:t>
            </a:r>
            <a:endParaRPr lang="en-US" altLang="zh-TW" sz="2400" dirty="0" smtClean="0">
              <a:latin typeface="+mn-ea"/>
            </a:endParaRPr>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zh-TW" altLang="zh-TW" sz="1800" dirty="0" smtClean="0">
              <a:latin typeface="+mn-ea"/>
            </a:endParaRPr>
          </a:p>
          <a:p>
            <a:pPr eaLnBrk="1" hangingPunct="1">
              <a:lnSpc>
                <a:spcPct val="120000"/>
              </a:lnSpc>
              <a:buNone/>
            </a:pPr>
            <a:r>
              <a:rPr lang="zh-TW" altLang="en-US" dirty="0" smtClean="0"/>
              <a:t>  </a:t>
            </a:r>
            <a:endParaRPr lang="zh-TW" altLang="zh-TW" dirty="0"/>
          </a:p>
        </p:txBody>
      </p:sp>
      <p:graphicFrame>
        <p:nvGraphicFramePr>
          <p:cNvPr id="6" name="資料庫圖表 5"/>
          <p:cNvGraphicFramePr/>
          <p:nvPr/>
        </p:nvGraphicFramePr>
        <p:xfrm>
          <a:off x="1475656" y="220486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8</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en-US" dirty="0" smtClean="0">
                <a:latin typeface="+mn-ea"/>
              </a:rPr>
              <a:t>產險業之角色與責任</a:t>
            </a:r>
            <a:endParaRPr lang="zh-TW" altLang="en-US" dirty="0" smtClean="0">
              <a:latin typeface="+mj-ea"/>
            </a:endParaRPr>
          </a:p>
        </p:txBody>
      </p:sp>
      <p:sp>
        <p:nvSpPr>
          <p:cNvPr id="19459" name="Rectangle 3"/>
          <p:cNvSpPr>
            <a:spLocks noGrp="1" noChangeArrowheads="1"/>
          </p:cNvSpPr>
          <p:nvPr>
            <p:ph type="body" idx="1"/>
          </p:nvPr>
        </p:nvSpPr>
        <p:spPr>
          <a:xfrm>
            <a:off x="755576" y="980728"/>
            <a:ext cx="8064822" cy="4933528"/>
          </a:xfrm>
        </p:spPr>
        <p:txBody>
          <a:bodyPr/>
          <a:lstStyle/>
          <a:p>
            <a:pPr eaLnBrk="1" hangingPunct="1">
              <a:lnSpc>
                <a:spcPct val="120000"/>
              </a:lnSpc>
              <a:buNone/>
            </a:pPr>
            <a:r>
              <a:rPr lang="en-US" altLang="zh-TW" b="1" dirty="0" smtClean="0">
                <a:latin typeface="+mn-ea"/>
              </a:rPr>
              <a:t>(</a:t>
            </a:r>
            <a:r>
              <a:rPr lang="zh-TW" altLang="en-US" b="1" dirty="0" smtClean="0">
                <a:latin typeface="+mn-ea"/>
              </a:rPr>
              <a:t>一</a:t>
            </a:r>
            <a:r>
              <a:rPr lang="en-US" altLang="zh-TW" b="1" dirty="0" smtClean="0">
                <a:latin typeface="+mn-ea"/>
              </a:rPr>
              <a:t>)</a:t>
            </a:r>
            <a:r>
              <a:rPr lang="zh-TW" altLang="en-US" b="1" dirty="0" smtClean="0">
                <a:latin typeface="+mn-ea"/>
              </a:rPr>
              <a:t>參與經營長期照顧保險，提供國人更充分保障</a:t>
            </a:r>
            <a:endParaRPr lang="en-US" altLang="zh-TW" b="1" dirty="0" smtClean="0">
              <a:latin typeface="+mn-ea"/>
            </a:endParaRPr>
          </a:p>
          <a:p>
            <a:pPr eaLnBrk="1" hangingPunct="1">
              <a:lnSpc>
                <a:spcPct val="120000"/>
              </a:lnSpc>
              <a:buNone/>
            </a:pPr>
            <a:r>
              <a:rPr lang="zh-TW" altLang="en-US" dirty="0" smtClean="0">
                <a:latin typeface="+mn-ea"/>
              </a:rPr>
              <a:t> </a:t>
            </a:r>
            <a:r>
              <a:rPr lang="en-US" altLang="zh-TW" dirty="0" smtClean="0">
                <a:latin typeface="+mn-ea"/>
              </a:rPr>
              <a:t>3.</a:t>
            </a:r>
            <a:r>
              <a:rPr lang="zh-TW" altLang="en-US" dirty="0" smtClean="0">
                <a:latin typeface="+mn-ea"/>
              </a:rPr>
              <a:t>產險業經營長期照顧保險之優勢</a:t>
            </a:r>
            <a:endParaRPr lang="en-US" altLang="zh-TW" sz="2400" dirty="0" smtClean="0">
              <a:latin typeface="+mn-ea"/>
            </a:endParaRPr>
          </a:p>
          <a:p>
            <a:pPr eaLnBrk="1" hangingPunct="1">
              <a:lnSpc>
                <a:spcPct val="120000"/>
              </a:lnSpc>
              <a:buNone/>
            </a:pPr>
            <a:r>
              <a:rPr lang="zh-TW" altLang="en-US" dirty="0" smtClean="0">
                <a:latin typeface="+mn-ea"/>
              </a:rPr>
              <a:t>    </a:t>
            </a:r>
            <a:endParaRPr lang="en-US" altLang="zh-TW" sz="2400" dirty="0" smtClean="0">
              <a:latin typeface="+mn-ea"/>
            </a:endParaRPr>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zh-TW" altLang="zh-TW" sz="1800" dirty="0" smtClean="0">
              <a:latin typeface="+mn-ea"/>
            </a:endParaRPr>
          </a:p>
          <a:p>
            <a:pPr eaLnBrk="1" hangingPunct="1">
              <a:lnSpc>
                <a:spcPct val="120000"/>
              </a:lnSpc>
              <a:buNone/>
            </a:pPr>
            <a:r>
              <a:rPr lang="zh-TW" altLang="en-US" dirty="0" smtClean="0"/>
              <a:t>  </a:t>
            </a:r>
            <a:endParaRPr lang="zh-TW" altLang="zh-TW" dirty="0"/>
          </a:p>
        </p:txBody>
      </p:sp>
      <p:graphicFrame>
        <p:nvGraphicFramePr>
          <p:cNvPr id="5" name="資料庫圖表 4"/>
          <p:cNvGraphicFramePr/>
          <p:nvPr/>
        </p:nvGraphicFramePr>
        <p:xfrm>
          <a:off x="827584" y="2132856"/>
          <a:ext cx="7416824"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圓角矩形 5"/>
          <p:cNvSpPr/>
          <p:nvPr/>
        </p:nvSpPr>
        <p:spPr bwMode="auto">
          <a:xfrm>
            <a:off x="3851920" y="4005064"/>
            <a:ext cx="1440160" cy="648072"/>
          </a:xfrm>
          <a:prstGeom prst="roundRect">
            <a:avLst/>
          </a:prstGeom>
          <a:solidFill>
            <a:srgbClr val="7030A0"/>
          </a:solidFill>
          <a:ln w="57150" cap="flat" cmpd="sng" algn="ctr">
            <a:solidFill>
              <a:srgbClr val="FFFF6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zh-TW" altLang="en-US" sz="4000" b="0" i="0" u="none" strike="noStrike" cap="none" normalizeH="0" baseline="0" dirty="0" smtClean="0">
                <a:ln>
                  <a:noFill/>
                </a:ln>
                <a:solidFill>
                  <a:schemeClr val="bg1"/>
                </a:solidFill>
                <a:effectLst/>
                <a:latin typeface="+mn-ea"/>
                <a:ea typeface="+mn-ea"/>
              </a:rPr>
              <a:t>優勢</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編號版面配置區 3"/>
          <p:cNvSpPr>
            <a:spLocks noGrp="1"/>
          </p:cNvSpPr>
          <p:nvPr>
            <p:ph type="sldNum" sz="quarter" idx="10"/>
          </p:nvPr>
        </p:nvSpPr>
        <p:spPr>
          <a:noFill/>
        </p:spPr>
        <p:txBody>
          <a:bodyPr/>
          <a:lstStyle/>
          <a:p>
            <a:fld id="{630A9D09-E26B-410C-BEC0-A00671B5D3E6}" type="slidenum">
              <a:rPr lang="en-US" altLang="zh-TW" smtClean="0">
                <a:ea typeface="新細明體" charset="-120"/>
              </a:rPr>
              <a:pPr/>
              <a:t>9</a:t>
            </a:fld>
            <a:endParaRPr lang="en-US" altLang="zh-TW" smtClean="0">
              <a:ea typeface="新細明體" charset="-120"/>
            </a:endParaRPr>
          </a:p>
        </p:txBody>
      </p:sp>
      <p:sp>
        <p:nvSpPr>
          <p:cNvPr id="19458" name="Rectangle 2"/>
          <p:cNvSpPr>
            <a:spLocks noGrp="1" noChangeArrowheads="1"/>
          </p:cNvSpPr>
          <p:nvPr>
            <p:ph type="title"/>
          </p:nvPr>
        </p:nvSpPr>
        <p:spPr>
          <a:xfrm>
            <a:off x="468313" y="0"/>
            <a:ext cx="8229600" cy="1143000"/>
          </a:xfrm>
        </p:spPr>
        <p:txBody>
          <a:bodyPr/>
          <a:lstStyle/>
          <a:p>
            <a:pPr eaLnBrk="1" hangingPunct="1"/>
            <a:r>
              <a:rPr lang="zh-TW" altLang="en-US" dirty="0" smtClean="0">
                <a:latin typeface="+mn-ea"/>
              </a:rPr>
              <a:t>產險業之角色與責任</a:t>
            </a:r>
            <a:endParaRPr lang="zh-TW" altLang="en-US" dirty="0" smtClean="0">
              <a:latin typeface="+mj-ea"/>
            </a:endParaRPr>
          </a:p>
        </p:txBody>
      </p:sp>
      <p:sp>
        <p:nvSpPr>
          <p:cNvPr id="19459" name="Rectangle 3"/>
          <p:cNvSpPr>
            <a:spLocks noGrp="1" noChangeArrowheads="1"/>
          </p:cNvSpPr>
          <p:nvPr>
            <p:ph type="body" idx="1"/>
          </p:nvPr>
        </p:nvSpPr>
        <p:spPr>
          <a:xfrm>
            <a:off x="755576" y="980728"/>
            <a:ext cx="8064822" cy="4933528"/>
          </a:xfrm>
        </p:spPr>
        <p:txBody>
          <a:bodyPr/>
          <a:lstStyle/>
          <a:p>
            <a:pPr eaLnBrk="1" hangingPunct="1">
              <a:lnSpc>
                <a:spcPct val="120000"/>
              </a:lnSpc>
              <a:buNone/>
            </a:pPr>
            <a:r>
              <a:rPr lang="en-US" altLang="zh-TW" b="1" dirty="0" smtClean="0">
                <a:latin typeface="+mn-ea"/>
              </a:rPr>
              <a:t>(</a:t>
            </a:r>
            <a:r>
              <a:rPr lang="zh-TW" altLang="en-US" b="1" dirty="0" smtClean="0">
                <a:latin typeface="+mn-ea"/>
              </a:rPr>
              <a:t>二</a:t>
            </a:r>
            <a:r>
              <a:rPr lang="en-US" altLang="zh-TW" b="1" dirty="0" smtClean="0">
                <a:latin typeface="+mn-ea"/>
              </a:rPr>
              <a:t>)</a:t>
            </a:r>
            <a:r>
              <a:rPr lang="zh-TW" altLang="en-US" b="1" dirty="0" smtClean="0">
                <a:latin typeface="+mn-ea"/>
              </a:rPr>
              <a:t>研發長照服務業綜合責任保險商品，提供長照</a:t>
            </a:r>
            <a:endParaRPr lang="en-US" altLang="zh-TW" b="1" dirty="0" smtClean="0">
              <a:latin typeface="+mn-ea"/>
            </a:endParaRPr>
          </a:p>
          <a:p>
            <a:pPr eaLnBrk="1" hangingPunct="1">
              <a:lnSpc>
                <a:spcPct val="120000"/>
              </a:lnSpc>
              <a:buNone/>
            </a:pPr>
            <a:r>
              <a:rPr lang="zh-TW" altLang="en-US" b="1" dirty="0" smtClean="0">
                <a:latin typeface="+mn-ea"/>
              </a:rPr>
              <a:t>    服務業者全方位之經營保障</a:t>
            </a:r>
            <a:endParaRPr lang="en-US" altLang="zh-TW" b="1" dirty="0" smtClean="0">
              <a:latin typeface="+mn-ea"/>
            </a:endParaRPr>
          </a:p>
          <a:p>
            <a:pPr eaLnBrk="1" hangingPunct="1">
              <a:lnSpc>
                <a:spcPct val="120000"/>
              </a:lnSpc>
              <a:buNone/>
            </a:pPr>
            <a:r>
              <a:rPr lang="zh-TW" altLang="en-US" sz="2400" dirty="0" smtClean="0">
                <a:latin typeface="+mn-ea"/>
              </a:rPr>
              <a:t> </a:t>
            </a:r>
            <a:r>
              <a:rPr lang="en-US" altLang="zh-TW" dirty="0" smtClean="0">
                <a:latin typeface="+mn-ea"/>
              </a:rPr>
              <a:t>1.</a:t>
            </a:r>
            <a:r>
              <a:rPr lang="zh-TW" altLang="en-US" dirty="0" smtClean="0">
                <a:latin typeface="+mn-ea"/>
              </a:rPr>
              <a:t>產險業應提供長期照護機構經營風險之保障</a:t>
            </a:r>
            <a:endParaRPr lang="en-US" altLang="zh-TW" dirty="0" smtClean="0">
              <a:latin typeface="+mn-ea"/>
            </a:endParaRPr>
          </a:p>
          <a:p>
            <a:pPr eaLnBrk="1" hangingPunct="1">
              <a:lnSpc>
                <a:spcPct val="120000"/>
              </a:lnSpc>
              <a:buNone/>
            </a:pPr>
            <a:r>
              <a:rPr lang="zh-TW" altLang="en-US" sz="2400" dirty="0" smtClean="0"/>
              <a:t>    </a:t>
            </a:r>
          </a:p>
          <a:p>
            <a:pPr eaLnBrk="1" hangingPunct="1">
              <a:lnSpc>
                <a:spcPct val="120000"/>
              </a:lnSpc>
              <a:buNone/>
            </a:pPr>
            <a:endParaRPr lang="en-US" altLang="zh-TW" dirty="0" smtClean="0">
              <a:latin typeface="+mn-ea"/>
            </a:endParaRPr>
          </a:p>
          <a:p>
            <a:pPr eaLnBrk="1" hangingPunct="1">
              <a:lnSpc>
                <a:spcPct val="120000"/>
              </a:lnSpc>
              <a:buNone/>
            </a:pPr>
            <a:r>
              <a:rPr lang="zh-TW" altLang="en-US" dirty="0" smtClean="0">
                <a:latin typeface="+mn-ea"/>
              </a:rPr>
              <a:t> </a:t>
            </a:r>
            <a:endParaRPr lang="en-US" altLang="zh-TW" sz="2400" dirty="0" smtClean="0">
              <a:latin typeface="+mn-ea"/>
            </a:endParaRPr>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en-US" altLang="zh-TW" dirty="0" smtClean="0"/>
          </a:p>
          <a:p>
            <a:pPr eaLnBrk="1" hangingPunct="1">
              <a:lnSpc>
                <a:spcPct val="120000"/>
              </a:lnSpc>
              <a:buNone/>
            </a:pPr>
            <a:endParaRPr lang="zh-TW" altLang="zh-TW" sz="1800" dirty="0" smtClean="0">
              <a:latin typeface="+mn-ea"/>
            </a:endParaRPr>
          </a:p>
          <a:p>
            <a:pPr eaLnBrk="1" hangingPunct="1">
              <a:lnSpc>
                <a:spcPct val="120000"/>
              </a:lnSpc>
              <a:buNone/>
            </a:pPr>
            <a:r>
              <a:rPr lang="zh-TW" altLang="en-US" dirty="0" smtClean="0"/>
              <a:t>  </a:t>
            </a:r>
            <a:endParaRPr lang="zh-TW" altLang="zh-TW" dirty="0"/>
          </a:p>
        </p:txBody>
      </p:sp>
      <p:graphicFrame>
        <p:nvGraphicFramePr>
          <p:cNvPr id="5" name="資料庫圖表 4"/>
          <p:cNvGraphicFramePr/>
          <p:nvPr/>
        </p:nvGraphicFramePr>
        <p:xfrm>
          <a:off x="1043608" y="2348880"/>
          <a:ext cx="7560840" cy="5216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雲朵形 5"/>
          <p:cNvSpPr/>
          <p:nvPr/>
        </p:nvSpPr>
        <p:spPr bwMode="auto">
          <a:xfrm>
            <a:off x="2987824" y="4941168"/>
            <a:ext cx="2808312" cy="1728192"/>
          </a:xfrm>
          <a:prstGeom prst="cloud">
            <a:avLst/>
          </a:prstGeom>
          <a:solidFill>
            <a:schemeClr val="accent6">
              <a:lumMod val="40000"/>
              <a:lumOff val="60000"/>
            </a:schemeClr>
          </a:solidFill>
          <a:ln w="9525" cap="flat" cmpd="sng" algn="ctr">
            <a:solidFill>
              <a:srgbClr val="99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lvl="0" algn="ctr"/>
            <a:r>
              <a:rPr lang="zh-TW" altLang="en-US" sz="2800" b="1" dirty="0" smtClean="0">
                <a:solidFill>
                  <a:schemeClr val="bg1"/>
                </a:solidFill>
                <a:latin typeface="+mn-ea"/>
                <a:ea typeface="+mn-ea"/>
              </a:rPr>
              <a:t>被照顧者之</a:t>
            </a:r>
            <a:endParaRPr lang="en-US" altLang="zh-TW" sz="2800" b="1" dirty="0" smtClean="0">
              <a:solidFill>
                <a:schemeClr val="bg1"/>
              </a:solidFill>
              <a:latin typeface="+mn-ea"/>
              <a:ea typeface="+mn-ea"/>
            </a:endParaRPr>
          </a:p>
          <a:p>
            <a:pPr lvl="0" algn="ctr"/>
            <a:r>
              <a:rPr lang="zh-TW" altLang="en-US" sz="2800" b="1" dirty="0" smtClean="0">
                <a:solidFill>
                  <a:schemeClr val="bg1"/>
                </a:solidFill>
                <a:latin typeface="+mn-ea"/>
                <a:ea typeface="+mn-ea"/>
              </a:rPr>
              <a:t> 照顧責任風險</a:t>
            </a:r>
          </a:p>
        </p:txBody>
      </p:sp>
      <p:sp>
        <p:nvSpPr>
          <p:cNvPr id="7" name="雲朵形 6"/>
          <p:cNvSpPr/>
          <p:nvPr/>
        </p:nvSpPr>
        <p:spPr bwMode="auto">
          <a:xfrm>
            <a:off x="539552" y="4077072"/>
            <a:ext cx="2664296" cy="1584176"/>
          </a:xfrm>
          <a:prstGeom prst="cloud">
            <a:avLst/>
          </a:prstGeom>
          <a:solidFill>
            <a:schemeClr val="accent6">
              <a:lumMod val="40000"/>
              <a:lumOff val="60000"/>
            </a:schemeClr>
          </a:solidFill>
          <a:ln w="9525" cap="flat" cmpd="sng" algn="ctr">
            <a:solidFill>
              <a:srgbClr val="99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TW" altLang="en-US" sz="2800" b="1" dirty="0" smtClean="0">
                <a:solidFill>
                  <a:schemeClr val="bg1"/>
                </a:solidFill>
                <a:latin typeface="+mn-ea"/>
                <a:ea typeface="+mn-ea"/>
              </a:rPr>
              <a:t>雇主責任風險</a:t>
            </a:r>
            <a:endParaRPr kumimoji="1" lang="zh-TW" altLang="en-US" sz="2800" b="1" i="0" u="none" strike="noStrike" cap="none" normalizeH="0" baseline="0" dirty="0" smtClean="0">
              <a:ln>
                <a:noFill/>
              </a:ln>
              <a:solidFill>
                <a:schemeClr val="bg1"/>
              </a:solidFill>
              <a:effectLst/>
              <a:latin typeface="+mn-ea"/>
              <a:ea typeface="+mn-ea"/>
            </a:endParaRPr>
          </a:p>
        </p:txBody>
      </p:sp>
      <p:sp>
        <p:nvSpPr>
          <p:cNvPr id="8" name="雲朵形 7"/>
          <p:cNvSpPr/>
          <p:nvPr/>
        </p:nvSpPr>
        <p:spPr bwMode="auto">
          <a:xfrm>
            <a:off x="5652120" y="3861048"/>
            <a:ext cx="2664296" cy="1728192"/>
          </a:xfrm>
          <a:prstGeom prst="cloud">
            <a:avLst/>
          </a:prstGeom>
          <a:solidFill>
            <a:schemeClr val="accent6">
              <a:lumMod val="40000"/>
              <a:lumOff val="60000"/>
            </a:schemeClr>
          </a:solidFill>
          <a:ln w="9525" cap="flat" cmpd="sng" algn="ctr">
            <a:solidFill>
              <a:srgbClr val="99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zh-TW" altLang="en-US" sz="2800" b="1" dirty="0" smtClean="0">
                <a:solidFill>
                  <a:schemeClr val="bg1"/>
                </a:solidFill>
                <a:latin typeface="+mn-ea"/>
                <a:ea typeface="+mn-ea"/>
              </a:rPr>
              <a:t>信用風險</a:t>
            </a:r>
            <a:endParaRPr kumimoji="1" lang="zh-TW" altLang="en-US" sz="2800" b="1" i="0" u="none" strike="noStrike" cap="none" normalizeH="0" baseline="0" dirty="0" smtClean="0">
              <a:ln>
                <a:noFill/>
              </a:ln>
              <a:solidFill>
                <a:schemeClr val="bg1"/>
              </a:solidFill>
              <a:effectLst/>
              <a:latin typeface="+mn-ea"/>
              <a:ea typeface="+mn-ea"/>
            </a:endParaRPr>
          </a:p>
        </p:txBody>
      </p:sp>
      <p:sp>
        <p:nvSpPr>
          <p:cNvPr id="9" name="向右箭號 8"/>
          <p:cNvSpPr/>
          <p:nvPr/>
        </p:nvSpPr>
        <p:spPr bwMode="auto">
          <a:xfrm rot="9354981">
            <a:off x="2880638" y="4023364"/>
            <a:ext cx="504056" cy="2880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10" name="向右箭號 9"/>
          <p:cNvSpPr/>
          <p:nvPr/>
        </p:nvSpPr>
        <p:spPr bwMode="auto">
          <a:xfrm rot="1813644">
            <a:off x="5474331" y="4040354"/>
            <a:ext cx="504056" cy="2880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11" name="向右箭號 10"/>
          <p:cNvSpPr/>
          <p:nvPr/>
        </p:nvSpPr>
        <p:spPr bwMode="auto">
          <a:xfrm rot="5400000">
            <a:off x="4247206" y="4905922"/>
            <a:ext cx="359325" cy="285801"/>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12" name="雲朵形 11"/>
          <p:cNvSpPr/>
          <p:nvPr/>
        </p:nvSpPr>
        <p:spPr bwMode="auto">
          <a:xfrm>
            <a:off x="5868144" y="5733256"/>
            <a:ext cx="1296144" cy="908720"/>
          </a:xfrm>
          <a:prstGeom prst="cloud">
            <a:avLst/>
          </a:prstGeom>
          <a:solidFill>
            <a:schemeClr val="accent6">
              <a:lumMod val="40000"/>
              <a:lumOff val="60000"/>
            </a:schemeClr>
          </a:solidFill>
          <a:ln w="9525" cap="flat" cmpd="sng" algn="ctr">
            <a:solidFill>
              <a:srgbClr val="99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kumimoji="1" lang="en-US" altLang="zh-TW" sz="2800" b="1" i="0" u="none" strike="noStrike" cap="none" normalizeH="0" baseline="0" dirty="0" smtClean="0">
                <a:ln>
                  <a:noFill/>
                </a:ln>
                <a:solidFill>
                  <a:schemeClr val="bg1"/>
                </a:solidFill>
                <a:effectLst/>
                <a:latin typeface="+mn-ea"/>
                <a:ea typeface="+mn-ea"/>
              </a:rPr>
              <a:t>…</a:t>
            </a:r>
          </a:p>
        </p:txBody>
      </p:sp>
      <p:sp>
        <p:nvSpPr>
          <p:cNvPr id="13" name="雲朵形 12"/>
          <p:cNvSpPr/>
          <p:nvPr/>
        </p:nvSpPr>
        <p:spPr bwMode="auto">
          <a:xfrm>
            <a:off x="1547664" y="5733256"/>
            <a:ext cx="1296144" cy="908720"/>
          </a:xfrm>
          <a:prstGeom prst="cloud">
            <a:avLst/>
          </a:prstGeom>
          <a:solidFill>
            <a:schemeClr val="accent6">
              <a:lumMod val="40000"/>
              <a:lumOff val="60000"/>
            </a:schemeClr>
          </a:solidFill>
          <a:ln w="9525" cap="flat" cmpd="sng" algn="ctr">
            <a:solidFill>
              <a:srgbClr val="9966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kumimoji="1" lang="en-US" altLang="zh-TW" sz="2800" b="1" i="0" u="none" strike="noStrike" cap="none" normalizeH="0" baseline="0" dirty="0" smtClean="0">
                <a:ln>
                  <a:noFill/>
                </a:ln>
                <a:solidFill>
                  <a:schemeClr val="bg1"/>
                </a:solidFill>
                <a:effectLst/>
                <a:latin typeface="+mn-ea"/>
                <a:ea typeface="+mn-ea"/>
              </a:rPr>
              <a:t>…</a:t>
            </a:r>
          </a:p>
        </p:txBody>
      </p:sp>
      <p:sp>
        <p:nvSpPr>
          <p:cNvPr id="14" name="向右箭號 13"/>
          <p:cNvSpPr/>
          <p:nvPr/>
        </p:nvSpPr>
        <p:spPr bwMode="auto">
          <a:xfrm rot="9354981">
            <a:off x="3240678" y="4743445"/>
            <a:ext cx="504056" cy="2880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
        <p:nvSpPr>
          <p:cNvPr id="15" name="向右箭號 14"/>
          <p:cNvSpPr/>
          <p:nvPr/>
        </p:nvSpPr>
        <p:spPr bwMode="auto">
          <a:xfrm rot="1813644">
            <a:off x="5186298" y="4688426"/>
            <a:ext cx="504056" cy="2880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0" i="0" u="none" strike="noStrike" cap="none" normalizeH="0" baseline="0" smtClean="0">
              <a:ln>
                <a:noFill/>
              </a:ln>
              <a:solidFill>
                <a:schemeClr val="tx1"/>
              </a:solidFill>
              <a:effectLst/>
              <a:latin typeface="Arial" charset="0"/>
              <a:ea typeface="新細明體" pitchFamily="18" charset="-12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預設簡報設計">
      <a:majorFont>
        <a:latin typeface="Arial"/>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預設簡報設計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預設簡報設計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預設簡報設計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12320</TotalTime>
  <Words>1419</Words>
  <Application>Microsoft Office PowerPoint</Application>
  <PresentationFormat>如螢幕大小 (4:3)</PresentationFormat>
  <Paragraphs>328</Paragraphs>
  <Slides>20</Slides>
  <Notes>20</Notes>
  <HiddenSlides>0</HiddenSlides>
  <MMClips>0</MMClips>
  <ScaleCrop>false</ScaleCrop>
  <HeadingPairs>
    <vt:vector size="4" baseType="variant">
      <vt:variant>
        <vt:lpstr>佈景主題</vt:lpstr>
      </vt:variant>
      <vt:variant>
        <vt:i4>1</vt:i4>
      </vt:variant>
      <vt:variant>
        <vt:lpstr>投影片標題</vt:lpstr>
      </vt:variant>
      <vt:variant>
        <vt:i4>20</vt:i4>
      </vt:variant>
    </vt:vector>
  </HeadingPairs>
  <TitlesOfParts>
    <vt:vector size="21" baseType="lpstr">
      <vt:lpstr>預設簡報設計</vt:lpstr>
      <vt:lpstr>投影片 1</vt:lpstr>
      <vt:lpstr>大綱</vt:lpstr>
      <vt:lpstr>高齡社會與長期照顧議題</vt:lpstr>
      <vt:lpstr>長期照顧保險</vt:lpstr>
      <vt:lpstr>產險業之角色與責任</vt:lpstr>
      <vt:lpstr>產險業之角色與責任</vt:lpstr>
      <vt:lpstr>產險業之角色與責任</vt:lpstr>
      <vt:lpstr>產險業之角色與責任</vt:lpstr>
      <vt:lpstr>產險業之角色與責任</vt:lpstr>
      <vt:lpstr>產險業之角色與責任</vt:lpstr>
      <vt:lpstr>產險業之角色與責任</vt:lpstr>
      <vt:lpstr>產險業現況</vt:lpstr>
      <vt:lpstr>產險業現況</vt:lpstr>
      <vt:lpstr>產險業現況</vt:lpstr>
      <vt:lpstr>產險業現況</vt:lpstr>
      <vt:lpstr>相關新聞</vt:lpstr>
      <vt:lpstr>相關新聞</vt:lpstr>
      <vt:lpstr>相關新聞</vt:lpstr>
      <vt:lpstr>參考資料</vt:lpstr>
      <vt:lpstr>感謝聆聽</vt:lpstr>
    </vt:vector>
  </TitlesOfParts>
  <Company>華南產物</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shingyun</dc:creator>
  <cp:lastModifiedBy>USER</cp:lastModifiedBy>
  <cp:revision>1002</cp:revision>
  <dcterms:created xsi:type="dcterms:W3CDTF">2007-10-22T08:21:41Z</dcterms:created>
  <dcterms:modified xsi:type="dcterms:W3CDTF">2018-03-20T02:13:55Z</dcterms:modified>
</cp:coreProperties>
</file>