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7.xml" ContentType="application/vnd.openxmlformats-officedocument.presentationml.tags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5566" r:id="rId2"/>
    <p:sldMasterId id="2147485578" r:id="rId3"/>
    <p:sldMasterId id="2147485590" r:id="rId4"/>
    <p:sldMasterId id="2147485602" r:id="rId5"/>
    <p:sldMasterId id="2147485616" r:id="rId6"/>
    <p:sldMasterId id="2147485630" r:id="rId7"/>
  </p:sldMasterIdLst>
  <p:notesMasterIdLst>
    <p:notesMasterId r:id="rId24"/>
  </p:notesMasterIdLst>
  <p:handoutMasterIdLst>
    <p:handoutMasterId r:id="rId25"/>
  </p:handoutMasterIdLst>
  <p:sldIdLst>
    <p:sldId id="1072" r:id="rId8"/>
    <p:sldId id="1180" r:id="rId9"/>
    <p:sldId id="1175" r:id="rId10"/>
    <p:sldId id="1204" r:id="rId11"/>
    <p:sldId id="1181" r:id="rId12"/>
    <p:sldId id="1182" r:id="rId13"/>
    <p:sldId id="1179" r:id="rId14"/>
    <p:sldId id="1183" r:id="rId15"/>
    <p:sldId id="1189" r:id="rId16"/>
    <p:sldId id="1209" r:id="rId17"/>
    <p:sldId id="1206" r:id="rId18"/>
    <p:sldId id="1196" r:id="rId19"/>
    <p:sldId id="1187" r:id="rId20"/>
    <p:sldId id="1207" r:id="rId21"/>
    <p:sldId id="1202" r:id="rId22"/>
    <p:sldId id="1197" r:id="rId23"/>
  </p:sldIdLst>
  <p:sldSz cx="9144000" cy="6858000" type="screen4x3"/>
  <p:notesSz cx="6797675" cy="987266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  <a:srgbClr val="FFFFCC"/>
    <a:srgbClr val="FFFF99"/>
    <a:srgbClr val="006600"/>
    <a:srgbClr val="F79646"/>
    <a:srgbClr val="D25500"/>
    <a:srgbClr val="66FFFF"/>
    <a:srgbClr val="FF9933"/>
    <a:srgbClr val="FF99FF"/>
    <a:srgbClr val="B84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84758" autoAdjust="0"/>
  </p:normalViewPr>
  <p:slideViewPr>
    <p:cSldViewPr>
      <p:cViewPr>
        <p:scale>
          <a:sx n="90" d="100"/>
          <a:sy n="90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5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65</a:t>
            </a:r>
            <a:r>
              <a:rPr lang="zh-TW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歲以上所占人口比率 </a:t>
            </a:r>
            <a:r>
              <a:rPr lang="en-US" dirty="0" smtClean="0">
                <a:latin typeface="華康魏碑體" panose="03000709000000000000" pitchFamily="65" charset="-120"/>
                <a:ea typeface="華康魏碑體" panose="03000709000000000000" pitchFamily="65" charset="-120"/>
              </a:rPr>
              <a:t> </a:t>
            </a:r>
            <a:endParaRPr lang="en-US" dirty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工作表1!$B$1</c:f>
              <c:strCache>
                <c:ptCount val="1"/>
                <c:pt idx="0">
                  <c:v>65歲以上所占比率 (%) </c:v>
                </c:pt>
              </c:strCache>
            </c:strRef>
          </c:tx>
          <c:dLbls>
            <c:dLbl>
              <c:idx val="5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</a:defRPr>
                    </a:pPr>
                    <a:r>
                      <a:rPr lang="en-US" altLang="zh-TW" sz="1600" b="1" dirty="0">
                        <a:solidFill>
                          <a:schemeClr val="tx1"/>
                        </a:solidFill>
                      </a:rPr>
                      <a:t>38.9</a:t>
                    </a:r>
                    <a:endParaRPr lang="en-US" altLang="zh-TW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t"/>
              <c:showVal val="1"/>
              <c:showSerName val="1"/>
            </c:dLbl>
            <c:txPr>
              <a:bodyPr/>
              <a:lstStyle/>
              <a:p>
                <a:pPr>
                  <a:defRPr sz="1600" b="1"/>
                </a:pPr>
                <a:endParaRPr lang="zh-TW"/>
              </a:p>
            </c:txPr>
            <c:dLblPos val="t"/>
            <c:showVal val="1"/>
          </c:dLbls>
          <c:cat>
            <c:numRef>
              <c:f>工作表1!$A$2:$A$7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2021</c:v>
                </c:pt>
                <c:pt idx="2">
                  <c:v>2031</c:v>
                </c:pt>
                <c:pt idx="3">
                  <c:v>2041</c:v>
                </c:pt>
                <c:pt idx="4">
                  <c:v>2051</c:v>
                </c:pt>
                <c:pt idx="5">
                  <c:v>2061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13.2</c:v>
                </c:pt>
                <c:pt idx="1">
                  <c:v>16.8</c:v>
                </c:pt>
                <c:pt idx="2">
                  <c:v>24.4</c:v>
                </c:pt>
                <c:pt idx="3">
                  <c:v>30.4</c:v>
                </c:pt>
                <c:pt idx="4">
                  <c:v>35.9</c:v>
                </c:pt>
                <c:pt idx="5">
                  <c:v>38.9</c:v>
                </c:pt>
              </c:numCache>
            </c:numRef>
          </c:val>
        </c:ser>
        <c:dLbls/>
        <c:marker val="1"/>
        <c:axId val="133668224"/>
        <c:axId val="133960832"/>
      </c:lineChart>
      <c:catAx>
        <c:axId val="1336682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zh-TW"/>
          </a:p>
        </c:txPr>
        <c:crossAx val="133960832"/>
        <c:crosses val="autoZero"/>
        <c:auto val="1"/>
        <c:lblAlgn val="ctr"/>
        <c:lblOffset val="100"/>
      </c:catAx>
      <c:valAx>
        <c:axId val="1339608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zh-TW"/>
          </a:p>
        </c:txPr>
        <c:crossAx val="133668224"/>
        <c:crosses val="autoZero"/>
        <c:crossBetween val="between"/>
      </c:valAx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老化指數</a:t>
            </a:r>
            <a:r>
              <a:rPr lang="en-US" altLang="zh-TW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 </a:t>
            </a:r>
            <a:r>
              <a:rPr lang="en-US" altLang="zh-TW" dirty="0" smtClean="0">
                <a:latin typeface="華康魏碑體" panose="03000709000000000000" pitchFamily="65" charset="-120"/>
                <a:ea typeface="華康魏碑體" panose="03000709000000000000" pitchFamily="65" charset="-120"/>
              </a:rPr>
              <a:t> </a:t>
            </a:r>
            <a:endParaRPr lang="zh-TW" altLang="en-US" dirty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工作表1!$C$1</c:f>
              <c:strCache>
                <c:ptCount val="1"/>
                <c:pt idx="0">
                  <c:v>老化指數1) (%) </c:v>
                </c:pt>
              </c:strCache>
            </c:strRef>
          </c:tx>
          <c:dLbls>
            <c:dLbl>
              <c:idx val="5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altLang="zh-TW" sz="1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406.9</a:t>
                    </a:r>
                    <a:endParaRPr lang="zh-TW" altLang="en-US">
                      <a:solidFill>
                        <a:srgbClr val="FF0000"/>
                      </a:solidFill>
                    </a:endParaRPr>
                  </a:p>
                </c:rich>
              </c:tx>
              <c:spPr/>
              <c:dLblPos val="t"/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zh-TW"/>
              </a:p>
            </c:txPr>
            <c:dLblPos val="t"/>
            <c:showVal val="1"/>
          </c:dLbls>
          <c:cat>
            <c:numRef>
              <c:f>工作表1!$A$2:$A$7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2021</c:v>
                </c:pt>
                <c:pt idx="2">
                  <c:v>2031</c:v>
                </c:pt>
                <c:pt idx="3">
                  <c:v>2041</c:v>
                </c:pt>
                <c:pt idx="4">
                  <c:v>2051</c:v>
                </c:pt>
                <c:pt idx="5">
                  <c:v>2061</c:v>
                </c:pt>
              </c:numCache>
            </c:num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98.8</c:v>
                </c:pt>
                <c:pt idx="1">
                  <c:v>130.19999999999999</c:v>
                </c:pt>
                <c:pt idx="2">
                  <c:v>204.5</c:v>
                </c:pt>
                <c:pt idx="3">
                  <c:v>298.7</c:v>
                </c:pt>
                <c:pt idx="4">
                  <c:v>383.5</c:v>
                </c:pt>
                <c:pt idx="5">
                  <c:v>406.9</c:v>
                </c:pt>
              </c:numCache>
            </c:numRef>
          </c:val>
        </c:ser>
        <c:dLbls/>
        <c:marker val="1"/>
        <c:axId val="98997376"/>
        <c:axId val="98998912"/>
      </c:lineChart>
      <c:catAx>
        <c:axId val="989973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zh-TW"/>
          </a:p>
        </c:txPr>
        <c:crossAx val="98998912"/>
        <c:crosses val="autoZero"/>
        <c:auto val="1"/>
        <c:lblAlgn val="ctr"/>
        <c:lblOffset val="100"/>
      </c:catAx>
      <c:valAx>
        <c:axId val="989989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zh-TW"/>
          </a:p>
        </c:txPr>
        <c:crossAx val="98997376"/>
        <c:crosses val="autoZero"/>
        <c:crossBetween val="between"/>
      </c:valAx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381274020400746"/>
          <c:y val="0.23332141441733981"/>
          <c:w val="0.5411835125664004"/>
          <c:h val="0.51654728798333194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Pt>
            <c:idx val="0"/>
            <c:spPr>
              <a:solidFill>
                <a:srgbClr val="FF9933"/>
              </a:solidFill>
            </c:spPr>
          </c:dPt>
          <c:dPt>
            <c:idx val="1"/>
            <c:spPr>
              <a:solidFill>
                <a:srgbClr val="FF99FF"/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6.6250877962712243E-2"/>
                  <c:y val="5.6013851212339094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4.9597125743090699E-2"/>
                  <c:y val="-0.10460386029682733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 smtClean="0"/>
                      <a:t> 周邊血管    病變</a:t>
                    </a:r>
                    <a:r>
                      <a:rPr lang="en-US" altLang="zh-TW" dirty="0" smtClean="0"/>
                      <a:t>, 14.9</a:t>
                    </a:r>
                    <a:r>
                      <a:rPr lang="en-US" altLang="zh-TW" dirty="0"/>
                      <a:t>%</a:t>
                    </a:r>
                    <a:endParaRPr lang="zh-TW" altLang="en-US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0.15925596308508094"/>
                  <c:y val="0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9.4612721938617E-2"/>
                  <c:y val="-8.9894317540980234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0.12013260296878504"/>
                  <c:y val="2.2720065094970179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Val val="1"/>
            <c:showCatName val="1"/>
            <c:showLeaderLines val="1"/>
          </c:dLbls>
          <c:cat>
            <c:strRef>
              <c:f>工作表1!$A$2:$A$7</c:f>
              <c:strCache>
                <c:ptCount val="6"/>
                <c:pt idx="0">
                  <c:v>失智症</c:v>
                </c:pt>
                <c:pt idx="1">
                  <c:v>周邊血管病變</c:v>
                </c:pt>
                <c:pt idx="2">
                  <c:v>髖關節與其他骨折</c:v>
                </c:pt>
                <c:pt idx="3">
                  <c:v>腦血管疾病</c:v>
                </c:pt>
                <c:pt idx="4">
                  <c:v>關節炎</c:v>
                </c:pt>
                <c:pt idx="5">
                  <c:v>其他</c:v>
                </c:pt>
              </c:strCache>
            </c:strRef>
          </c:cat>
          <c:val>
            <c:numRef>
              <c:f>工作表1!$B$2:$B$7</c:f>
              <c:numCache>
                <c:formatCode>0.0%</c:formatCode>
                <c:ptCount val="6"/>
                <c:pt idx="0">
                  <c:v>0.19400000000000001</c:v>
                </c:pt>
                <c:pt idx="1">
                  <c:v>0.14900000000000002</c:v>
                </c:pt>
                <c:pt idx="2">
                  <c:v>8.8000000000000023E-2</c:v>
                </c:pt>
                <c:pt idx="3">
                  <c:v>0.129</c:v>
                </c:pt>
                <c:pt idx="4">
                  <c:v>6.6000000000000003E-2</c:v>
                </c:pt>
                <c:pt idx="5">
                  <c:v>0.37400000000000005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0.1569590195979946"/>
          <c:y val="0.15273698602390121"/>
          <c:w val="0.79823021259814941"/>
          <c:h val="0.66497683309702271"/>
        </c:manualLayout>
      </c:layout>
      <c:barChart>
        <c:barDir val="col"/>
        <c:grouping val="stacked"/>
        <c:ser>
          <c:idx val="0"/>
          <c:order val="0"/>
          <c:tx>
            <c:strRef>
              <c:f>工作表1!$B$1</c:f>
              <c:strCache>
                <c:ptCount val="1"/>
                <c:pt idx="0">
                  <c:v>65歲以上人數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3"/>
              <c:layout>
                <c:manualLayout>
                  <c:x val="-7.46075539854679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zh-TW"/>
              </a:p>
            </c:txPr>
            <c:showVal val="1"/>
          </c:dLbls>
          <c:cat>
            <c:strRef>
              <c:f>工作表1!$A$2:$A$6</c:f>
              <c:strCache>
                <c:ptCount val="4"/>
                <c:pt idx="0">
                  <c:v>107</c:v>
                </c:pt>
                <c:pt idx="1">
                  <c:v>110</c:v>
                </c:pt>
                <c:pt idx="2">
                  <c:v>120</c:v>
                </c:pt>
                <c:pt idx="3">
                  <c:v>149年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4"/>
                <c:pt idx="0">
                  <c:v>55</c:v>
                </c:pt>
                <c:pt idx="1">
                  <c:v>62</c:v>
                </c:pt>
                <c:pt idx="2">
                  <c:v>95</c:v>
                </c:pt>
                <c:pt idx="3">
                  <c:v>180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cat>
            <c:strRef>
              <c:f>工作表1!$A$2:$A$6</c:f>
              <c:strCache>
                <c:ptCount val="4"/>
                <c:pt idx="0">
                  <c:v>107</c:v>
                </c:pt>
                <c:pt idx="1">
                  <c:v>110</c:v>
                </c:pt>
                <c:pt idx="2">
                  <c:v>120</c:v>
                </c:pt>
                <c:pt idx="3">
                  <c:v>149年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4"/>
                <c:pt idx="0">
                  <c:v>27</c:v>
                </c:pt>
                <c:pt idx="1">
                  <c:v>27</c:v>
                </c:pt>
                <c:pt idx="2">
                  <c:v>25</c:v>
                </c:pt>
                <c:pt idx="3">
                  <c:v>16</c:v>
                </c:pt>
              </c:numCache>
            </c:numRef>
          </c:val>
        </c:ser>
        <c:dLbls/>
        <c:gapWidth val="59"/>
        <c:overlap val="100"/>
        <c:axId val="137561216"/>
        <c:axId val="137562752"/>
      </c:barChart>
      <c:catAx>
        <c:axId val="137561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137562752"/>
        <c:crosses val="autoZero"/>
        <c:auto val="1"/>
        <c:lblAlgn val="ctr"/>
        <c:lblOffset val="50"/>
      </c:catAx>
      <c:valAx>
        <c:axId val="137562752"/>
        <c:scaling>
          <c:orientation val="minMax"/>
          <c:max val="200"/>
        </c:scaling>
        <c:delete val="1"/>
        <c:axPos val="l"/>
        <c:numFmt formatCode="General" sourceLinked="1"/>
        <c:tickLblPos val="none"/>
        <c:crossAx val="1375612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471582783243348E-2"/>
          <c:y val="1.9925654223779222E-2"/>
          <c:w val="0.82768611024872407"/>
          <c:h val="0.927554966713523"/>
        </c:manualLayout>
      </c:layout>
      <c:lineChart>
        <c:grouping val="standard"/>
        <c:ser>
          <c:idx val="0"/>
          <c:order val="0"/>
          <c:tx>
            <c:strRef>
              <c:f>工作表2!$B$1</c:f>
              <c:strCache>
                <c:ptCount val="1"/>
                <c:pt idx="0">
                  <c:v>定存利率1.07%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94-4658-B5D4-23E29CF0A8DC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94-4658-B5D4-23E29CF0A8DC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94-4658-B5D4-23E29CF0A8DC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94-4658-B5D4-23E29CF0A8DC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94-4658-B5D4-23E29CF0A8DC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94-4658-B5D4-23E29CF0A8DC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94-4658-B5D4-23E29CF0A8DC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94-4658-B5D4-23E29CF0A8DC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94-4658-B5D4-23E29CF0A8DC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94-4658-B5D4-23E29CF0A8DC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94-4658-B5D4-23E29CF0A8DC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94-4658-B5D4-23E29CF0A8DC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94-4658-B5D4-23E29CF0A8DC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94-4658-B5D4-23E29CF0A8DC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894-4658-B5D4-23E29CF0A8DC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94-4658-B5D4-23E29CF0A8DC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894-4658-B5D4-23E29CF0A8DC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894-4658-B5D4-23E29CF0A8DC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894-4658-B5D4-23E29CF0A8DC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894-4658-B5D4-23E29CF0A8DC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894-4658-B5D4-23E29CF0A8DC}"/>
                </c:ext>
              </c:extLst>
            </c:dLbl>
            <c:dLbl>
              <c:idx val="2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894-4658-B5D4-23E29CF0A8DC}"/>
                </c:ext>
              </c:extLst>
            </c:dLbl>
            <c:dLbl>
              <c:idx val="2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894-4658-B5D4-23E29CF0A8DC}"/>
                </c:ext>
              </c:extLst>
            </c:dLbl>
            <c:dLbl>
              <c:idx val="2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894-4658-B5D4-23E29CF0A8DC}"/>
                </c:ext>
              </c:extLst>
            </c:dLbl>
            <c:dLbl>
              <c:idx val="2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894-4658-B5D4-23E29CF0A8DC}"/>
                </c:ext>
              </c:extLst>
            </c:dLbl>
            <c:dLbl>
              <c:idx val="2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894-4658-B5D4-23E29CF0A8DC}"/>
                </c:ext>
              </c:extLst>
            </c:dLbl>
            <c:dLbl>
              <c:idx val="2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894-4658-B5D4-23E29CF0A8DC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工作表2!$A$2:$A$32</c:f>
              <c:numCache>
                <c:formatCode>General</c:formatCode>
                <c:ptCount val="31"/>
                <c:pt idx="0">
                  <c:v>60</c:v>
                </c:pt>
                <c:pt idx="1">
                  <c:v>61</c:v>
                </c:pt>
                <c:pt idx="2">
                  <c:v>62</c:v>
                </c:pt>
                <c:pt idx="3">
                  <c:v>63</c:v>
                </c:pt>
                <c:pt idx="4">
                  <c:v>64</c:v>
                </c:pt>
                <c:pt idx="5">
                  <c:v>65</c:v>
                </c:pt>
                <c:pt idx="6">
                  <c:v>66</c:v>
                </c:pt>
                <c:pt idx="7">
                  <c:v>67</c:v>
                </c:pt>
                <c:pt idx="8">
                  <c:v>68</c:v>
                </c:pt>
                <c:pt idx="9">
                  <c:v>69</c:v>
                </c:pt>
                <c:pt idx="10">
                  <c:v>70</c:v>
                </c:pt>
                <c:pt idx="11">
                  <c:v>71</c:v>
                </c:pt>
                <c:pt idx="12">
                  <c:v>72</c:v>
                </c:pt>
                <c:pt idx="13">
                  <c:v>73</c:v>
                </c:pt>
                <c:pt idx="14">
                  <c:v>74</c:v>
                </c:pt>
                <c:pt idx="15">
                  <c:v>75</c:v>
                </c:pt>
                <c:pt idx="16">
                  <c:v>76</c:v>
                </c:pt>
                <c:pt idx="17">
                  <c:v>77</c:v>
                </c:pt>
                <c:pt idx="18">
                  <c:v>78</c:v>
                </c:pt>
                <c:pt idx="19">
                  <c:v>79</c:v>
                </c:pt>
                <c:pt idx="20">
                  <c:v>80</c:v>
                </c:pt>
                <c:pt idx="21">
                  <c:v>81</c:v>
                </c:pt>
                <c:pt idx="22">
                  <c:v>82</c:v>
                </c:pt>
                <c:pt idx="23">
                  <c:v>83</c:v>
                </c:pt>
                <c:pt idx="24">
                  <c:v>84</c:v>
                </c:pt>
                <c:pt idx="25">
                  <c:v>85</c:v>
                </c:pt>
                <c:pt idx="26">
                  <c:v>86</c:v>
                </c:pt>
                <c:pt idx="27">
                  <c:v>87</c:v>
                </c:pt>
                <c:pt idx="28">
                  <c:v>88</c:v>
                </c:pt>
                <c:pt idx="29">
                  <c:v>89</c:v>
                </c:pt>
                <c:pt idx="30">
                  <c:v>90</c:v>
                </c:pt>
              </c:numCache>
            </c:numRef>
          </c:cat>
          <c:val>
            <c:numRef>
              <c:f>工作表2!$B$2:$B$32</c:f>
              <c:numCache>
                <c:formatCode>0_ </c:formatCode>
                <c:ptCount val="31"/>
                <c:pt idx="0" formatCode="General">
                  <c:v>1200</c:v>
                </c:pt>
                <c:pt idx="1">
                  <c:v>1164.3263999999999</c:v>
                </c:pt>
                <c:pt idx="2">
                  <c:v>1128.2710924800003</c:v>
                </c:pt>
                <c:pt idx="3">
                  <c:v>1091.8299931695365</c:v>
                </c:pt>
                <c:pt idx="4">
                  <c:v>1054.9989740964506</c:v>
                </c:pt>
                <c:pt idx="5">
                  <c:v>1017.7738631192831</c:v>
                </c:pt>
                <c:pt idx="6">
                  <c:v>980.15044345465958</c:v>
                </c:pt>
                <c:pt idx="7">
                  <c:v>942.12445319962444</c:v>
                </c:pt>
                <c:pt idx="8">
                  <c:v>903.69158484886088</c:v>
                </c:pt>
                <c:pt idx="9">
                  <c:v>864.84748480674375</c:v>
                </c:pt>
                <c:pt idx="10">
                  <c:v>825.58775289417633</c:v>
                </c:pt>
                <c:pt idx="11">
                  <c:v>785.90794185014431</c:v>
                </c:pt>
                <c:pt idx="12">
                  <c:v>745.80355682794118</c:v>
                </c:pt>
                <c:pt idx="13">
                  <c:v>705.27005488600059</c:v>
                </c:pt>
                <c:pt idx="14">
                  <c:v>664.30284447328097</c:v>
                </c:pt>
                <c:pt idx="15">
                  <c:v>622.89728490914547</c:v>
                </c:pt>
                <c:pt idx="16">
                  <c:v>581.0486858576736</c:v>
                </c:pt>
                <c:pt idx="17">
                  <c:v>538.75230679635092</c:v>
                </c:pt>
                <c:pt idx="18">
                  <c:v>496.00335647907207</c:v>
                </c:pt>
                <c:pt idx="19">
                  <c:v>452.79699239339857</c:v>
                </c:pt>
                <c:pt idx="20">
                  <c:v>409.12832021200825</c:v>
                </c:pt>
                <c:pt idx="21">
                  <c:v>364.99239323827692</c:v>
                </c:pt>
                <c:pt idx="22">
                  <c:v>320.38421184592687</c:v>
                </c:pt>
                <c:pt idx="23">
                  <c:v>275.2987229126785</c:v>
                </c:pt>
                <c:pt idx="24">
                  <c:v>229.73081924784455</c:v>
                </c:pt>
                <c:pt idx="25">
                  <c:v>183.67533901379682</c:v>
                </c:pt>
                <c:pt idx="26">
                  <c:v>137.12706514124469</c:v>
                </c:pt>
                <c:pt idx="27">
                  <c:v>90.08072473825635</c:v>
                </c:pt>
                <c:pt idx="28">
                  <c:v>42.530988492956006</c:v>
                </c:pt>
                <c:pt idx="29">
                  <c:v>-5.5275299301690586</c:v>
                </c:pt>
                <c:pt idx="30">
                  <c:v>-54.100274500421548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F894-4658-B5D4-23E29CF0A8DC}"/>
            </c:ext>
          </c:extLst>
        </c:ser>
        <c:ser>
          <c:idx val="1"/>
          <c:order val="1"/>
          <c:tx>
            <c:strRef>
              <c:f>工作表2!$C$1</c:f>
              <c:strCache>
                <c:ptCount val="1"/>
                <c:pt idx="0">
                  <c:v>期望報酬率3%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894-4658-B5D4-23E29CF0A8DC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894-4658-B5D4-23E29CF0A8DC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894-4658-B5D4-23E29CF0A8DC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894-4658-B5D4-23E29CF0A8DC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894-4658-B5D4-23E29CF0A8DC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894-4658-B5D4-23E29CF0A8DC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894-4658-B5D4-23E29CF0A8DC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894-4658-B5D4-23E29CF0A8DC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894-4658-B5D4-23E29CF0A8DC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894-4658-B5D4-23E29CF0A8DC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894-4658-B5D4-23E29CF0A8DC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894-4658-B5D4-23E29CF0A8DC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894-4658-B5D4-23E29CF0A8DC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894-4658-B5D4-23E29CF0A8DC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894-4658-B5D4-23E29CF0A8DC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894-4658-B5D4-23E29CF0A8DC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894-4658-B5D4-23E29CF0A8DC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894-4658-B5D4-23E29CF0A8DC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894-4658-B5D4-23E29CF0A8DC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894-4658-B5D4-23E29CF0A8DC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894-4658-B5D4-23E29CF0A8DC}"/>
                </c:ext>
              </c:extLst>
            </c:dLbl>
            <c:dLbl>
              <c:idx val="2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894-4658-B5D4-23E29CF0A8DC}"/>
                </c:ext>
              </c:extLst>
            </c:dLbl>
            <c:dLbl>
              <c:idx val="2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F894-4658-B5D4-23E29CF0A8DC}"/>
                </c:ext>
              </c:extLst>
            </c:dLbl>
            <c:dLbl>
              <c:idx val="2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894-4658-B5D4-23E29CF0A8DC}"/>
                </c:ext>
              </c:extLst>
            </c:dLbl>
            <c:dLbl>
              <c:idx val="2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F894-4658-B5D4-23E29CF0A8DC}"/>
                </c:ext>
              </c:extLst>
            </c:dLbl>
            <c:dLbl>
              <c:idx val="2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894-4658-B5D4-23E29CF0A8DC}"/>
                </c:ext>
              </c:extLst>
            </c:dLbl>
            <c:dLbl>
              <c:idx val="2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F894-4658-B5D4-23E29CF0A8DC}"/>
                </c:ext>
              </c:extLst>
            </c:dLbl>
            <c:dLbl>
              <c:idx val="2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894-4658-B5D4-23E29CF0A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工作表2!$A$2:$A$32</c:f>
              <c:numCache>
                <c:formatCode>General</c:formatCode>
                <c:ptCount val="31"/>
                <c:pt idx="0">
                  <c:v>60</c:v>
                </c:pt>
                <c:pt idx="1">
                  <c:v>61</c:v>
                </c:pt>
                <c:pt idx="2">
                  <c:v>62</c:v>
                </c:pt>
                <c:pt idx="3">
                  <c:v>63</c:v>
                </c:pt>
                <c:pt idx="4">
                  <c:v>64</c:v>
                </c:pt>
                <c:pt idx="5">
                  <c:v>65</c:v>
                </c:pt>
                <c:pt idx="6">
                  <c:v>66</c:v>
                </c:pt>
                <c:pt idx="7">
                  <c:v>67</c:v>
                </c:pt>
                <c:pt idx="8">
                  <c:v>68</c:v>
                </c:pt>
                <c:pt idx="9">
                  <c:v>69</c:v>
                </c:pt>
                <c:pt idx="10">
                  <c:v>70</c:v>
                </c:pt>
                <c:pt idx="11">
                  <c:v>71</c:v>
                </c:pt>
                <c:pt idx="12">
                  <c:v>72</c:v>
                </c:pt>
                <c:pt idx="13">
                  <c:v>73</c:v>
                </c:pt>
                <c:pt idx="14">
                  <c:v>74</c:v>
                </c:pt>
                <c:pt idx="15">
                  <c:v>75</c:v>
                </c:pt>
                <c:pt idx="16">
                  <c:v>76</c:v>
                </c:pt>
                <c:pt idx="17">
                  <c:v>77</c:v>
                </c:pt>
                <c:pt idx="18">
                  <c:v>78</c:v>
                </c:pt>
                <c:pt idx="19">
                  <c:v>79</c:v>
                </c:pt>
                <c:pt idx="20">
                  <c:v>80</c:v>
                </c:pt>
                <c:pt idx="21">
                  <c:v>81</c:v>
                </c:pt>
                <c:pt idx="22">
                  <c:v>82</c:v>
                </c:pt>
                <c:pt idx="23">
                  <c:v>83</c:v>
                </c:pt>
                <c:pt idx="24">
                  <c:v>84</c:v>
                </c:pt>
                <c:pt idx="25">
                  <c:v>85</c:v>
                </c:pt>
                <c:pt idx="26">
                  <c:v>86</c:v>
                </c:pt>
                <c:pt idx="27">
                  <c:v>87</c:v>
                </c:pt>
                <c:pt idx="28">
                  <c:v>88</c:v>
                </c:pt>
                <c:pt idx="29">
                  <c:v>89</c:v>
                </c:pt>
                <c:pt idx="30">
                  <c:v>90</c:v>
                </c:pt>
              </c:numCache>
            </c:numRef>
          </c:cat>
          <c:val>
            <c:numRef>
              <c:f>工作表2!$C$2:$C$32</c:f>
              <c:numCache>
                <c:formatCode>0_ </c:formatCode>
                <c:ptCount val="31"/>
                <c:pt idx="0" formatCode="General">
                  <c:v>1200</c:v>
                </c:pt>
                <c:pt idx="1">
                  <c:v>1186.56</c:v>
                </c:pt>
                <c:pt idx="2">
                  <c:v>1172.7168000000001</c:v>
                </c:pt>
                <c:pt idx="3">
                  <c:v>1158.458304</c:v>
                </c:pt>
                <c:pt idx="4">
                  <c:v>1143.7720531200002</c:v>
                </c:pt>
                <c:pt idx="5">
                  <c:v>1128.6452147135999</c:v>
                </c:pt>
                <c:pt idx="6">
                  <c:v>1113.064571155008</c:v>
                </c:pt>
                <c:pt idx="7">
                  <c:v>1097.0165082896581</c:v>
                </c:pt>
                <c:pt idx="8">
                  <c:v>1080.4870035383478</c:v>
                </c:pt>
                <c:pt idx="9">
                  <c:v>1063.4616136444986</c:v>
                </c:pt>
                <c:pt idx="10">
                  <c:v>1045.9254620538334</c:v>
                </c:pt>
                <c:pt idx="11">
                  <c:v>1027.8632259154479</c:v>
                </c:pt>
                <c:pt idx="12">
                  <c:v>1009.2591226929115</c:v>
                </c:pt>
                <c:pt idx="13">
                  <c:v>990.096896373699</c:v>
                </c:pt>
                <c:pt idx="14">
                  <c:v>970.35980326490971</c:v>
                </c:pt>
                <c:pt idx="15">
                  <c:v>950.03059736285718</c:v>
                </c:pt>
                <c:pt idx="16">
                  <c:v>929.09151528374264</c:v>
                </c:pt>
                <c:pt idx="17">
                  <c:v>907.52426074225491</c:v>
                </c:pt>
                <c:pt idx="18">
                  <c:v>885.30998856452265</c:v>
                </c:pt>
                <c:pt idx="19">
                  <c:v>862.42928822145814</c:v>
                </c:pt>
                <c:pt idx="20">
                  <c:v>838.86216686810189</c:v>
                </c:pt>
                <c:pt idx="21">
                  <c:v>814.58803187414514</c:v>
                </c:pt>
                <c:pt idx="22">
                  <c:v>789.5856728303695</c:v>
                </c:pt>
                <c:pt idx="23">
                  <c:v>763.83324301528046</c:v>
                </c:pt>
                <c:pt idx="24">
                  <c:v>737.30824030573876</c:v>
                </c:pt>
                <c:pt idx="25">
                  <c:v>709.98748751491098</c:v>
                </c:pt>
                <c:pt idx="26">
                  <c:v>681.84711214035815</c:v>
                </c:pt>
                <c:pt idx="27">
                  <c:v>652.86252550456879</c:v>
                </c:pt>
                <c:pt idx="28">
                  <c:v>623.00840126970616</c:v>
                </c:pt>
                <c:pt idx="29">
                  <c:v>592.25865330779732</c:v>
                </c:pt>
                <c:pt idx="30">
                  <c:v>560.58641290703122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A-F894-4658-B5D4-23E29CF0A8DC}"/>
            </c:ext>
          </c:extLst>
        </c:ser>
        <c:dLbls/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142446976"/>
        <c:axId val="142448896"/>
      </c:lineChart>
      <c:catAx>
        <c:axId val="14244697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105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年紀</a:t>
                </a:r>
              </a:p>
            </c:rich>
          </c:tx>
          <c:layout>
            <c:manualLayout>
              <c:xMode val="edge"/>
              <c:yMode val="edge"/>
              <c:x val="0.94720497447616325"/>
              <c:y val="0.83184041813573084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2448896"/>
        <c:crosses val="autoZero"/>
        <c:auto val="1"/>
        <c:lblAlgn val="ctr"/>
        <c:lblOffset val="100"/>
      </c:catAx>
      <c:valAx>
        <c:axId val="142448896"/>
        <c:scaling>
          <c:orientation val="minMax"/>
        </c:scaling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退休金</a:t>
                </a:r>
                <a:r>
                  <a:rPr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</a:t>
                </a:r>
                <a:r>
                  <a:rPr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>
            <c:manualLayout>
              <c:xMode val="edge"/>
              <c:yMode val="edge"/>
              <c:x val="5.6181365835359393E-3"/>
              <c:y val="3.8114999022777409E-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244697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009725830175513"/>
          <c:y val="3.8228781051608873E-2"/>
          <c:w val="0.56942691479986762"/>
          <c:h val="9.607079098571470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zh-TW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644" cy="49387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429" y="1"/>
            <a:ext cx="2944644" cy="49387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7B2C8A1-7135-4C2B-BF11-D3E83DE09B44}" type="datetimeFigureOut">
              <a:rPr lang="zh-TW" altLang="en-US"/>
              <a:pPr>
                <a:defRPr/>
              </a:pPr>
              <a:t>2018/3/19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7203"/>
            <a:ext cx="2944644" cy="49387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429" y="9377203"/>
            <a:ext cx="2944644" cy="49387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6A2E66B-EF4D-4F7C-9001-5EF8F2A95A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43979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644" cy="49387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429" y="1"/>
            <a:ext cx="2944644" cy="49387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A0E821-3822-4A1A-B472-0697C3A66ED2}" type="datetimeFigureOut">
              <a:rPr lang="zh-TW" altLang="en-US"/>
              <a:pPr>
                <a:defRPr/>
              </a:pPr>
              <a:t>2018/3/19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91" y="4689397"/>
            <a:ext cx="5435896" cy="4443254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377203"/>
            <a:ext cx="2944644" cy="49387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429" y="9377203"/>
            <a:ext cx="2944644" cy="49387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BFE5658-5757-4B5C-9EB7-E96F2E6A54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39256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448" indent="-28786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1458" indent="-23029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2041" indent="-23029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2625" indent="-23029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3208" indent="-23029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3791" indent="-23029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4375" indent="-23029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4958" indent="-23029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4AC4B45-9A42-463B-B17A-FA960012C589}" type="slidenum">
              <a:rPr lang="en-US" altLang="zh-TW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5658-5757-4B5C-9EB7-E96F2E6A54B4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38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CA55B-58AA-4C0F-A5D2-7E1D836DE8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2434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A016-9A99-4BC8-9070-71A2316809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8292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4638" y="188913"/>
            <a:ext cx="2051050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03925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BC803-76CC-40D2-A243-ABB993525C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27161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33700" y="188913"/>
            <a:ext cx="5741988" cy="7191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4027487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67D1F-9614-45E0-9A5B-52A5977F7A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375388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33700" y="188913"/>
            <a:ext cx="5741988" cy="7191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8207375" cy="2406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313" y="3684588"/>
            <a:ext cx="8207375" cy="24082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F159-A354-4452-97DA-D3993F022B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58991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0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 hidden="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6263" y="2755900"/>
            <a:ext cx="22161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1pPr>
            <a:lvl2pPr marL="666750" indent="-257175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2pPr>
            <a:lvl3pPr marL="1025525" indent="-204788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3pPr>
            <a:lvl4pPr marL="1436688" indent="-206375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4pPr>
            <a:lvl5pPr marL="1846263" indent="-204788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5pPr>
            <a:lvl6pPr marL="23034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6pPr>
            <a:lvl7pPr marL="27606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7pPr>
            <a:lvl8pPr marL="32178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8pPr>
            <a:lvl9pPr marL="36750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TW" sz="1100" b="1" smtClean="0">
                <a:solidFill>
                  <a:srgbClr val="1B265F"/>
                </a:solidFill>
              </a:rPr>
              <a:t>Draft Report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981950" y="6434138"/>
            <a:ext cx="10556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41" tIns="40968" rIns="81941" bIns="40968">
            <a:spAutoFit/>
          </a:bodyPr>
          <a:lstStyle>
            <a:lvl1pPr defTabSz="8191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66750" indent="-257175" defTabSz="8191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25525" indent="-204788" defTabSz="8191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36688" indent="-206375" defTabSz="8191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46263" indent="-204788" defTabSz="8191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03463" indent="-204788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60663" indent="-204788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217863" indent="-204788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675063" indent="-204788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US" altLang="zh-TW" sz="1100" smtClean="0">
                <a:solidFill>
                  <a:srgbClr val="FFFFFF"/>
                </a:solidFill>
                <a:ea typeface="微軟正黑體" pitchFamily="34" charset="-120"/>
              </a:rPr>
              <a:t>Page </a:t>
            </a:r>
            <a:fld id="{57AB08F8-0195-485C-8B87-455C1AAC4719}" type="slidenum">
              <a:rPr kumimoji="0" lang="en-US" altLang="zh-TW" sz="1100" smtClean="0">
                <a:solidFill>
                  <a:srgbClr val="FFFFFF"/>
                </a:solidFill>
                <a:ea typeface="微軟正黑體" pitchFamily="34" charset="-12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kumimoji="0" lang="en-US" altLang="zh-TW" sz="1100" smtClean="0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525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193492482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08051138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27551125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3863" y="1252538"/>
            <a:ext cx="3989387" cy="4732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65650" y="1252538"/>
            <a:ext cx="3989388" cy="4732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5230669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6424561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7514980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sz="2000" baseline="0"/>
            </a:lvl2pPr>
            <a:lvl3pPr>
              <a:defRPr sz="1800" baseline="0"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588" y="6237288"/>
            <a:ext cx="2133600" cy="476250"/>
          </a:xfrm>
        </p:spPr>
        <p:txBody>
          <a:bodyPr/>
          <a:lstStyle>
            <a:lvl1pPr>
              <a:defRPr sz="1400" baseline="0"/>
            </a:lvl1pPr>
          </a:lstStyle>
          <a:p>
            <a:pPr>
              <a:defRPr/>
            </a:pPr>
            <a:fld id="{2286EE15-86C7-4B89-A002-55485F92DE4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694407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819593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4188457590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085818793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9356394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23038" y="0"/>
            <a:ext cx="2032000" cy="59848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23863" y="0"/>
            <a:ext cx="5946775" cy="59848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9192884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E70B6-AE4B-46D4-A4CB-9955EA2739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19447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28185-6D07-48F6-982C-8B03D366AE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10784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CCB7D-933F-404B-96B7-9F117851FD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93814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C6E90-06AA-4909-839D-053D895713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32904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1C5A-CD3A-458F-A223-E9116FF92C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64996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E198-F0B9-4A23-A9DD-60FDD14894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50778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F04FA-528C-4097-8E43-43BFCB69F8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89825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8BCB-5B76-4F83-BE1F-89395B35F5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372439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5F4A-1054-408D-8D4C-CF3FA98219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294770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BC7A-E3DE-460B-BDCD-10402A5BCE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324623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4AB19-A825-419E-84A5-B2B5E57C8D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991879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E7F08-F644-4656-B8D1-838D85E28C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963929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88A4-329F-432E-B9B7-BB6A95DEB18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788292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3FEB8-A54E-413E-BCB9-4D7DBD25FB1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221083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F1CC3-915B-430C-97BD-67244C39A5B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270653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BE1BD-E821-4372-9D77-C47177FFF57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47045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C5020-298F-4D07-91A5-77CA3CE161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62978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8F49-0E6F-4C2E-907B-9946BB3F564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751061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6704-C20F-461D-A059-DA7FF306973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765140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89305-2B5F-498F-A330-9BA6E59E74C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229595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26BB-0BF7-4BBC-8FB2-4238EE260A5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771935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1BF7F-35C2-40AA-B971-A1C52291FB2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4363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9BF7E-6290-406C-985D-375467E6E65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104204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1AB48-F717-43F9-824D-FA65A477D05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3407271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0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 hidden="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6263" y="2755900"/>
            <a:ext cx="22161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1pPr>
            <a:lvl2pPr marL="666750" indent="-257175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2pPr>
            <a:lvl3pPr marL="1025525" indent="-204788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3pPr>
            <a:lvl4pPr marL="1436688" indent="-206375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4pPr>
            <a:lvl5pPr marL="1846263" indent="-204788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5pPr>
            <a:lvl6pPr marL="23034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6pPr>
            <a:lvl7pPr marL="27606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7pPr>
            <a:lvl8pPr marL="32178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8pPr>
            <a:lvl9pPr marL="36750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TW" sz="1100" b="1" smtClean="0">
                <a:solidFill>
                  <a:srgbClr val="1B265F"/>
                </a:solidFill>
              </a:rPr>
              <a:t>Draft Report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981950" y="6434138"/>
            <a:ext cx="10556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41" tIns="40968" rIns="81941" bIns="40968">
            <a:spAutoFit/>
          </a:bodyPr>
          <a:lstStyle>
            <a:lvl1pPr defTabSz="8191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191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191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191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191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100" smtClean="0">
                <a:solidFill>
                  <a:srgbClr val="FFFFFF"/>
                </a:solidFill>
                <a:ea typeface="微軟正黑體" pitchFamily="34" charset="-120"/>
              </a:rPr>
              <a:t>Page </a:t>
            </a:r>
            <a:fld id="{9168FE77-5564-496E-9557-44C1D06C1B96}" type="slidenum">
              <a:rPr kumimoji="0" lang="en-US" altLang="zh-TW" sz="1100" smtClean="0">
                <a:solidFill>
                  <a:srgbClr val="FFFFFF"/>
                </a:solidFill>
                <a:ea typeface="微軟正黑體" pitchFamily="34" charset="-120"/>
              </a:rPr>
              <a:pPr eaLnBrk="1" hangingPunct="1">
                <a:spcBef>
                  <a:spcPct val="50000"/>
                </a:spcBef>
              </a:pPr>
              <a:t>‹#›</a:t>
            </a:fld>
            <a:endParaRPr kumimoji="0" lang="en-US" altLang="zh-TW" sz="1100" smtClean="0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525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502616086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84328309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63943694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CEF4-D545-48A7-9419-CC0917260A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322970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3863" y="1252538"/>
            <a:ext cx="3989387" cy="4732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65650" y="1252538"/>
            <a:ext cx="3989388" cy="4732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46395935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62228712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659933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950201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077204438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815574097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41489899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23038" y="0"/>
            <a:ext cx="2032000" cy="59848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23863" y="0"/>
            <a:ext cx="5946775" cy="59848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46863984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632700" cy="7064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39750" y="1052513"/>
            <a:ext cx="8229600" cy="5113337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ea typeface="微軟正黑體" pitchFamily="34" charset="-120"/>
              </a:defRPr>
            </a:lvl1pPr>
          </a:lstStyle>
          <a:p>
            <a:endParaRPr lang="en-US" altLang="zh-TW" smtClean="0">
              <a:latin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ea typeface="微軟正黑體" pitchFamily="34" charset="-120"/>
              </a:defRPr>
            </a:lvl1pPr>
          </a:lstStyle>
          <a:p>
            <a:fld id="{730C1AB3-DE44-4DDC-97FF-9DB1C6DF3C81}" type="slidenum">
              <a:rPr lang="en-US" altLang="zh-TW" smtClean="0">
                <a:latin typeface="Arial" pitchFamily="34" charset="0"/>
              </a:rPr>
              <a:pPr/>
              <a:t>‹#›</a:t>
            </a:fld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1291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6200"/>
            <a:ext cx="7632700" cy="7064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40386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30750" y="1052513"/>
            <a:ext cx="4038600" cy="2479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30750" y="3684588"/>
            <a:ext cx="4038600" cy="24812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ea typeface="微軟正黑體" pitchFamily="34" charset="-120"/>
              </a:defRPr>
            </a:lvl1pPr>
          </a:lstStyle>
          <a:p>
            <a:fld id="{9C25DC32-B368-4ABD-8CEE-5AA02A30E438}" type="slidenum">
              <a:rPr lang="en-US" altLang="zh-TW" smtClean="0">
                <a:latin typeface="Arial" pitchFamily="34" charset="0"/>
              </a:rPr>
              <a:pPr/>
              <a:t>‹#›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ea typeface="微軟正黑體" pitchFamily="34" charset="-120"/>
              </a:defRPr>
            </a:lvl1pPr>
          </a:lstStyle>
          <a:p>
            <a:fld id="{6F82F185-99C0-44FF-B270-E677BEEE2DA6}" type="datetime1">
              <a:rPr lang="zh-TW" altLang="en-US" smtClean="0">
                <a:latin typeface="Arial" pitchFamily="34" charset="0"/>
              </a:rPr>
              <a:pPr/>
              <a:t>2018/3/19</a:t>
            </a:fld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08288-1A2D-4CB8-9B00-CB538A875D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9638823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0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 hidden="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6263" y="2755900"/>
            <a:ext cx="22161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1pPr>
            <a:lvl2pPr marL="666750" indent="-257175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2pPr>
            <a:lvl3pPr marL="1025525" indent="-204788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3pPr>
            <a:lvl4pPr marL="1436688" indent="-206375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4pPr>
            <a:lvl5pPr marL="1846263" indent="-204788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5pPr>
            <a:lvl6pPr marL="23034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6pPr>
            <a:lvl7pPr marL="27606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7pPr>
            <a:lvl8pPr marL="32178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8pPr>
            <a:lvl9pPr marL="36750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TW" sz="1100" b="1" smtClean="0">
                <a:solidFill>
                  <a:srgbClr val="1B265F"/>
                </a:solidFill>
              </a:rPr>
              <a:t>Draft Report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981950" y="6434138"/>
            <a:ext cx="10556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41" tIns="40968" rIns="81941" bIns="40968">
            <a:spAutoFit/>
          </a:bodyPr>
          <a:lstStyle>
            <a:lvl1pPr defTabSz="819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defTabSz="819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defTabSz="819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defTabSz="819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defTabSz="819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100" smtClean="0">
                <a:solidFill>
                  <a:srgbClr val="FFFFFF"/>
                </a:solidFill>
              </a:rPr>
              <a:t>Page </a:t>
            </a:r>
            <a:fld id="{5642D0D1-C7C4-4422-9149-8D5475033A76}" type="slidenum">
              <a:rPr kumimoji="0" lang="en-US" altLang="zh-TW" sz="1100" smtClean="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endParaRPr kumimoji="0" lang="en-US" altLang="zh-TW" sz="1100" smtClean="0">
              <a:solidFill>
                <a:srgbClr val="FFFFFF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525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807253761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6378812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925207973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3863" y="1252538"/>
            <a:ext cx="3989387" cy="4732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65650" y="1252538"/>
            <a:ext cx="3989388" cy="4732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70682787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1060388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5657697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411371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751407017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4012152735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2291210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13739-6DA0-466A-9B48-8A0505CB2B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627270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23038" y="0"/>
            <a:ext cx="2032000" cy="59848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23863" y="0"/>
            <a:ext cx="5946775" cy="59848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20855993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632700" cy="7064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39750" y="1052513"/>
            <a:ext cx="8229600" cy="5113337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zh-TW" smtClean="0"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0CAFAAD-4533-41EE-B72D-119F4C8C5820}" type="slidenum">
              <a:rPr lang="en-US" altLang="zh-TW" smtClean="0">
                <a:latin typeface="Arial" pitchFamily="34" charset="0"/>
                <a:ea typeface="微軟正黑體" pitchFamily="34" charset="-120"/>
              </a:rPr>
              <a:pPr/>
              <a:t>‹#›</a:t>
            </a:fld>
            <a:endParaRPr lang="en-US" altLang="zh-TW" smtClean="0"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0282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6200"/>
            <a:ext cx="7632700" cy="7064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40386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30750" y="1052513"/>
            <a:ext cx="4038600" cy="2479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30750" y="3684588"/>
            <a:ext cx="4038600" cy="24812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0B3C534-6FEF-434E-840A-633B78B1BFEF}" type="slidenum">
              <a:rPr lang="en-US" altLang="zh-TW" smtClean="0">
                <a:latin typeface="Arial" pitchFamily="34" charset="0"/>
                <a:ea typeface="微軟正黑體" pitchFamily="34" charset="-120"/>
              </a:rPr>
              <a:pPr/>
              <a:t>‹#›</a:t>
            </a:fld>
            <a:endParaRPr lang="en-US" altLang="zh-TW" smtClean="0"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92119A3-4F4A-470D-9E5C-B52D0EE25F30}" type="datetime1">
              <a:rPr lang="zh-TW" altLang="en-US" smtClean="0">
                <a:latin typeface="Arial" pitchFamily="34" charset="0"/>
                <a:ea typeface="微軟正黑體" pitchFamily="34" charset="-120"/>
              </a:rPr>
              <a:pPr/>
              <a:t>2018/3/19</a:t>
            </a:fld>
            <a:endParaRPr lang="en-US" altLang="zh-TW" smtClean="0">
              <a:latin typeface="Arial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2432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6ABBE7-AC67-49FD-91A6-7D5DEF4662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044463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3C56D2-888B-4FE6-A304-2B9266EDC6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86437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D3F010-5455-4629-9749-BCF4A28711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840660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0" y="10525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95115A-4DC7-4A96-AE3F-C3928E6EE8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426677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2CF1F1-9BEA-4240-BC8B-8077406BFF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515563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FDA4D0-A92D-4B51-9B97-184E7EC1DF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159237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883326-BA0C-4671-900A-38A72CBAE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6354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3FFF-3351-4247-A43E-0F1BE25957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060413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50F79D-0152-4A05-9196-06680C23B4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2001613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C422D8-F6E2-4EE8-9614-7BCF4D9C3C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422665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102FBF-11C3-4CA0-A896-B456B031E5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623685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4488" y="76200"/>
            <a:ext cx="2074862" cy="6089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76200"/>
            <a:ext cx="6073775" cy="6089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047C004-1F84-4377-8724-2F072EB8C8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399300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68313" y="76200"/>
            <a:ext cx="7632700" cy="7064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1052513"/>
            <a:ext cx="4038600" cy="2479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30750" y="1052513"/>
            <a:ext cx="4038600" cy="2479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39750" y="3684588"/>
            <a:ext cx="4038600" cy="24812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30750" y="3684588"/>
            <a:ext cx="4038600" cy="24812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9731BD-70E7-4B26-AF52-56D8FB998A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338698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6200"/>
            <a:ext cx="7632700" cy="7064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9750" y="1052513"/>
            <a:ext cx="40386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0" y="1052513"/>
            <a:ext cx="40386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D52E6-D7EA-4DE3-AB04-235A44AB61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201010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6200"/>
            <a:ext cx="7632700" cy="7064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9750" y="1052513"/>
            <a:ext cx="8229600" cy="2479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9750" y="3684588"/>
            <a:ext cx="8229600" cy="24812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E3F206-75EF-4E9A-9536-AF0BB2B4E8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6836401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6200"/>
            <a:ext cx="7632700" cy="7064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40386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30750" y="1052513"/>
            <a:ext cx="4038600" cy="2479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30750" y="3684588"/>
            <a:ext cx="4038600" cy="24812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BCEE34-DE11-423D-99A2-393072BBC4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022466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6200"/>
            <a:ext cx="7632700" cy="7064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539750" y="1052513"/>
            <a:ext cx="8229600" cy="5113337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649540-09F5-4D4F-8843-B4178127E9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707080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6200"/>
            <a:ext cx="7632700" cy="7064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39750" y="1052513"/>
            <a:ext cx="8229600" cy="5113337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3A6AB8-F550-4E34-B38E-D560CBE325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8138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F6EB3-C654-47A2-8BAB-547589AA7E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3625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76200"/>
            <a:ext cx="8301037" cy="6089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08DB9B-54B9-43F8-99F0-DF3627EC0C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5931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48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61.xml"/><Relationship Id="rId16" Type="http://schemas.openxmlformats.org/officeDocument/2006/relationships/tags" Target="../tags/tag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內頁02-中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2909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290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290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D92AE69-7F1A-41DE-9FB5-615486DF75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933700" y="188913"/>
            <a:ext cx="5741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3" r:id="rId1"/>
    <p:sldLayoutId id="2147485565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  <p:sldLayoutId id="2147485563" r:id="rId12"/>
    <p:sldLayoutId id="214748556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charset="0"/>
          <a:ea typeface="標楷體" pitchFamily="65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23900" indent="-27146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 b="1">
          <a:solidFill>
            <a:schemeClr val="accent2"/>
          </a:solidFill>
          <a:latin typeface="+mn-lt"/>
          <a:ea typeface="+mn-ea"/>
        </a:defRPr>
      </a:lvl2pPr>
      <a:lvl3pPr marL="1160463" indent="-257175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b="1">
          <a:solidFill>
            <a:srgbClr val="000000"/>
          </a:solidFill>
          <a:latin typeface="+mn-lt"/>
          <a:ea typeface="+mn-ea"/>
        </a:defRPr>
      </a:lvl3pPr>
      <a:lvl4pPr marL="1609725" indent="-269875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1200" b="1">
          <a:solidFill>
            <a:srgbClr val="000000"/>
          </a:solidFill>
          <a:latin typeface="+mn-lt"/>
          <a:ea typeface="+mn-ea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16263" y="2755900"/>
            <a:ext cx="22161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1pPr>
            <a:lvl2pPr marL="666750" indent="-257175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2pPr>
            <a:lvl3pPr marL="1025525" indent="-204788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3pPr>
            <a:lvl4pPr marL="1436688" indent="-206375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4pPr>
            <a:lvl5pPr marL="1846263" indent="-204788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5pPr>
            <a:lvl6pPr marL="23034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6pPr>
            <a:lvl7pPr marL="27606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7pPr>
            <a:lvl8pPr marL="32178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8pPr>
            <a:lvl9pPr marL="36750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TW" sz="1100" b="1" smtClean="0">
                <a:solidFill>
                  <a:srgbClr val="1B265F"/>
                </a:solidFill>
              </a:rPr>
              <a:t>Draft Report</a:t>
            </a:r>
          </a:p>
        </p:txBody>
      </p:sp>
      <p:pic>
        <p:nvPicPr>
          <p:cNvPr id="16387" name="Picture 3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23863" y="0"/>
            <a:ext cx="7737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023" tIns="10296" rIns="24023" bIns="102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252538"/>
            <a:ext cx="8131175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311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  <p:sldLayoutId id="2147485568" r:id="rId2"/>
    <p:sldLayoutId id="2147485569" r:id="rId3"/>
    <p:sldLayoutId id="2147485570" r:id="rId4"/>
    <p:sldLayoutId id="2147485571" r:id="rId5"/>
    <p:sldLayoutId id="2147485572" r:id="rId6"/>
    <p:sldLayoutId id="2147485573" r:id="rId7"/>
    <p:sldLayoutId id="2147485574" r:id="rId8"/>
    <p:sldLayoutId id="2147485575" r:id="rId9"/>
    <p:sldLayoutId id="2147485576" r:id="rId10"/>
    <p:sldLayoutId id="214748557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+mj-lt"/>
          <a:ea typeface="微軟正黑體" pitchFamily="34" charset="-120"/>
          <a:cs typeface="+mj-cs"/>
        </a:defRPr>
      </a:lvl1pPr>
      <a:lvl2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微軟正黑體" pitchFamily="34" charset="-120"/>
        </a:defRPr>
      </a:lvl5pPr>
      <a:lvl6pPr marL="4572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Microsoft JhengHei" pitchFamily="34" charset="-120"/>
        </a:defRPr>
      </a:lvl6pPr>
      <a:lvl7pPr marL="9144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Microsoft JhengHei" pitchFamily="34" charset="-120"/>
        </a:defRPr>
      </a:lvl7pPr>
      <a:lvl8pPr marL="1371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Microsoft JhengHei" pitchFamily="34" charset="-120"/>
        </a:defRPr>
      </a:lvl8pPr>
      <a:lvl9pPr marL="18288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Microsoft JhengHei" pitchFamily="34" charset="-120"/>
        </a:defRPr>
      </a:lvl9pPr>
    </p:titleStyle>
    <p:bodyStyle>
      <a:lvl1pPr marL="204788" indent="-204788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kumimoji="1" sz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509588" indent="-201613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微軟正黑體" pitchFamily="34" charset="-120"/>
        </a:defRPr>
      </a:lvl2pPr>
      <a:lvl3pPr marL="828675" indent="-212725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微軟正黑體" pitchFamily="34" charset="-120"/>
        </a:defRPr>
      </a:lvl3pPr>
      <a:lvl4pPr marL="1138238" indent="-206375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&gt;"/>
        <a:defRPr kumimoji="1" sz="1200">
          <a:solidFill>
            <a:schemeClr val="tx1"/>
          </a:solidFill>
          <a:latin typeface="+mn-lt"/>
          <a:ea typeface="微軟正黑體" pitchFamily="34" charset="-120"/>
        </a:defRPr>
      </a:lvl4pPr>
      <a:lvl5pPr marL="1446213" indent="-204788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微軟正黑體" pitchFamily="34" charset="-120"/>
        </a:defRPr>
      </a:lvl5pPr>
      <a:lvl6pPr marL="1903413" indent="-204788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360613" indent="-204788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2817813" indent="-204788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275013" indent="-204788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0980FD4-9604-4AE0-97B3-C017CF2240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9542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9" r:id="rId1"/>
    <p:sldLayoutId id="2147485580" r:id="rId2"/>
    <p:sldLayoutId id="2147485581" r:id="rId3"/>
    <p:sldLayoutId id="2147485582" r:id="rId4"/>
    <p:sldLayoutId id="2147485583" r:id="rId5"/>
    <p:sldLayoutId id="2147485584" r:id="rId6"/>
    <p:sldLayoutId id="2147485585" r:id="rId7"/>
    <p:sldLayoutId id="2147485586" r:id="rId8"/>
    <p:sldLayoutId id="2147485587" r:id="rId9"/>
    <p:sldLayoutId id="2147485588" r:id="rId10"/>
    <p:sldLayoutId id="21474855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03D7F22-3B18-4456-AE9C-5CFE23E6244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5638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92" r:id="rId2"/>
    <p:sldLayoutId id="2147485593" r:id="rId3"/>
    <p:sldLayoutId id="2147485594" r:id="rId4"/>
    <p:sldLayoutId id="2147485595" r:id="rId5"/>
    <p:sldLayoutId id="2147485596" r:id="rId6"/>
    <p:sldLayoutId id="2147485597" r:id="rId7"/>
    <p:sldLayoutId id="2147485598" r:id="rId8"/>
    <p:sldLayoutId id="2147485599" r:id="rId9"/>
    <p:sldLayoutId id="2147485600" r:id="rId10"/>
    <p:sldLayoutId id="21474856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16263" y="2755900"/>
            <a:ext cx="22161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1pPr>
            <a:lvl2pPr marL="666750" indent="-257175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2pPr>
            <a:lvl3pPr marL="1025525" indent="-204788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3pPr>
            <a:lvl4pPr marL="1436688" indent="-206375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4pPr>
            <a:lvl5pPr marL="1846263" indent="-204788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5pPr>
            <a:lvl6pPr marL="23034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6pPr>
            <a:lvl7pPr marL="27606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7pPr>
            <a:lvl8pPr marL="32178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8pPr>
            <a:lvl9pPr marL="36750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TW" sz="1100" b="1" smtClean="0">
                <a:solidFill>
                  <a:srgbClr val="1B265F"/>
                </a:solidFill>
              </a:rPr>
              <a:t>Draft Report</a:t>
            </a:r>
          </a:p>
        </p:txBody>
      </p:sp>
      <p:pic>
        <p:nvPicPr>
          <p:cNvPr id="8195" name="Picture 3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23863" y="0"/>
            <a:ext cx="7737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023" tIns="10296" rIns="24023" bIns="102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252538"/>
            <a:ext cx="8131175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3889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3" r:id="rId1"/>
    <p:sldLayoutId id="2147485604" r:id="rId2"/>
    <p:sldLayoutId id="2147485605" r:id="rId3"/>
    <p:sldLayoutId id="2147485606" r:id="rId4"/>
    <p:sldLayoutId id="2147485607" r:id="rId5"/>
    <p:sldLayoutId id="2147485608" r:id="rId6"/>
    <p:sldLayoutId id="2147485609" r:id="rId7"/>
    <p:sldLayoutId id="2147485610" r:id="rId8"/>
    <p:sldLayoutId id="2147485611" r:id="rId9"/>
    <p:sldLayoutId id="2147485612" r:id="rId10"/>
    <p:sldLayoutId id="2147485613" r:id="rId11"/>
    <p:sldLayoutId id="2147485614" r:id="rId12"/>
    <p:sldLayoutId id="2147485615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+mj-lt"/>
          <a:ea typeface="微軟正黑體" pitchFamily="34" charset="-120"/>
          <a:cs typeface="+mj-cs"/>
        </a:defRPr>
      </a:lvl1pPr>
      <a:lvl2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微軟正黑體" pitchFamily="34" charset="-120"/>
        </a:defRPr>
      </a:lvl5pPr>
      <a:lvl6pPr marL="4572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Microsoft JhengHei" pitchFamily="34" charset="-120"/>
        </a:defRPr>
      </a:lvl6pPr>
      <a:lvl7pPr marL="9144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Microsoft JhengHei" pitchFamily="34" charset="-120"/>
        </a:defRPr>
      </a:lvl7pPr>
      <a:lvl8pPr marL="1371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Microsoft JhengHei" pitchFamily="34" charset="-120"/>
        </a:defRPr>
      </a:lvl8pPr>
      <a:lvl9pPr marL="18288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Microsoft JhengHei" pitchFamily="34" charset="-120"/>
        </a:defRPr>
      </a:lvl9pPr>
    </p:titleStyle>
    <p:bodyStyle>
      <a:lvl1pPr marL="204788" indent="-204788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kumimoji="1" sz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509588" indent="-201613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微軟正黑體" pitchFamily="34" charset="-120"/>
        </a:defRPr>
      </a:lvl2pPr>
      <a:lvl3pPr marL="828675" indent="-212725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微軟正黑體" pitchFamily="34" charset="-120"/>
        </a:defRPr>
      </a:lvl3pPr>
      <a:lvl4pPr marL="1138238" indent="-206375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&gt;"/>
        <a:defRPr kumimoji="1" sz="1200">
          <a:solidFill>
            <a:schemeClr val="tx1"/>
          </a:solidFill>
          <a:latin typeface="+mn-lt"/>
          <a:ea typeface="微軟正黑體" pitchFamily="34" charset="-120"/>
        </a:defRPr>
      </a:lvl4pPr>
      <a:lvl5pPr marL="1446213" indent="-204788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微軟正黑體" pitchFamily="34" charset="-120"/>
        </a:defRPr>
      </a:lvl5pPr>
      <a:lvl6pPr marL="1903413" indent="-204788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360613" indent="-204788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2817813" indent="-204788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275013" indent="-204788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16263" y="2755900"/>
            <a:ext cx="22161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1pPr>
            <a:lvl2pPr marL="666750" indent="-257175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2pPr>
            <a:lvl3pPr marL="1025525" indent="-204788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3pPr>
            <a:lvl4pPr marL="1436688" indent="-206375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4pPr>
            <a:lvl5pPr marL="1846263" indent="-204788" defTabSz="819150"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5pPr>
            <a:lvl6pPr marL="23034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6pPr>
            <a:lvl7pPr marL="27606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7pPr>
            <a:lvl8pPr marL="32178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8pPr>
            <a:lvl9pPr marL="3675063" indent="-204788" defTabSz="8191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icrosoft JhengHei" pitchFamily="34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TW" sz="1100" b="1" smtClean="0">
                <a:solidFill>
                  <a:srgbClr val="1B265F"/>
                </a:solidFill>
              </a:rPr>
              <a:t>Draft Report</a:t>
            </a:r>
          </a:p>
        </p:txBody>
      </p:sp>
      <p:pic>
        <p:nvPicPr>
          <p:cNvPr id="29699" name="Picture 3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23863" y="0"/>
            <a:ext cx="77374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023" tIns="10296" rIns="24023" bIns="102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252538"/>
            <a:ext cx="8131175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345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7" r:id="rId1"/>
    <p:sldLayoutId id="2147485618" r:id="rId2"/>
    <p:sldLayoutId id="2147485619" r:id="rId3"/>
    <p:sldLayoutId id="2147485620" r:id="rId4"/>
    <p:sldLayoutId id="2147485621" r:id="rId5"/>
    <p:sldLayoutId id="2147485622" r:id="rId6"/>
    <p:sldLayoutId id="2147485623" r:id="rId7"/>
    <p:sldLayoutId id="2147485624" r:id="rId8"/>
    <p:sldLayoutId id="2147485625" r:id="rId9"/>
    <p:sldLayoutId id="2147485626" r:id="rId10"/>
    <p:sldLayoutId id="2147485627" r:id="rId11"/>
    <p:sldLayoutId id="2147485628" r:id="rId12"/>
    <p:sldLayoutId id="2147485629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+mj-lt"/>
          <a:ea typeface="微軟正黑體" pitchFamily="34" charset="-120"/>
          <a:cs typeface="+mj-cs"/>
        </a:defRPr>
      </a:lvl1pPr>
      <a:lvl2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微軟正黑體" pitchFamily="34" charset="-120"/>
        </a:defRPr>
      </a:lvl5pPr>
      <a:lvl6pPr marL="4572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Microsoft JhengHei" pitchFamily="34" charset="-120"/>
        </a:defRPr>
      </a:lvl6pPr>
      <a:lvl7pPr marL="9144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Microsoft JhengHei" pitchFamily="34" charset="-120"/>
        </a:defRPr>
      </a:lvl7pPr>
      <a:lvl8pPr marL="13716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Microsoft JhengHei" pitchFamily="34" charset="-120"/>
        </a:defRPr>
      </a:lvl8pPr>
      <a:lvl9pPr marL="1828800" algn="l" rtl="0" fontAlgn="base">
        <a:lnSpc>
          <a:spcPct val="120000"/>
        </a:lnSpc>
        <a:spcBef>
          <a:spcPct val="20000"/>
        </a:spcBef>
        <a:spcAft>
          <a:spcPct val="0"/>
        </a:spcAft>
        <a:defRPr kumimoji="1" sz="2000" b="1">
          <a:solidFill>
            <a:schemeClr val="bg1"/>
          </a:solidFill>
          <a:latin typeface="Arial" charset="0"/>
          <a:ea typeface="Microsoft JhengHei" pitchFamily="34" charset="-120"/>
        </a:defRPr>
      </a:lvl9pPr>
    </p:titleStyle>
    <p:bodyStyle>
      <a:lvl1pPr marL="204788" indent="-204788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kumimoji="1" sz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509588" indent="-201613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微軟正黑體" pitchFamily="34" charset="-120"/>
        </a:defRPr>
      </a:lvl2pPr>
      <a:lvl3pPr marL="828675" indent="-212725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微軟正黑體" pitchFamily="34" charset="-120"/>
        </a:defRPr>
      </a:lvl3pPr>
      <a:lvl4pPr marL="1138238" indent="-206375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&gt;"/>
        <a:defRPr kumimoji="1" sz="1200">
          <a:solidFill>
            <a:schemeClr val="tx1"/>
          </a:solidFill>
          <a:latin typeface="+mn-lt"/>
          <a:ea typeface="微軟正黑體" pitchFamily="34" charset="-120"/>
        </a:defRPr>
      </a:lvl4pPr>
      <a:lvl5pPr marL="1446213" indent="-204788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微軟正黑體" pitchFamily="34" charset="-120"/>
        </a:defRPr>
      </a:lvl5pPr>
      <a:lvl6pPr marL="1903413" indent="-204788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360613" indent="-204788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2817813" indent="-204788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275013" indent="-204788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slide0004_image00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63" y="-30163"/>
            <a:ext cx="9204326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200"/>
            <a:ext cx="76327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052513"/>
            <a:ext cx="82296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81750"/>
            <a:ext cx="533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1100EBE-4492-47BA-ABF2-F230F5A3FBFE}" type="slidenum">
              <a:rPr lang="en-US" altLang="zh-TW"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95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1" r:id="rId1"/>
    <p:sldLayoutId id="2147485632" r:id="rId2"/>
    <p:sldLayoutId id="2147485633" r:id="rId3"/>
    <p:sldLayoutId id="2147485634" r:id="rId4"/>
    <p:sldLayoutId id="2147485635" r:id="rId5"/>
    <p:sldLayoutId id="2147485636" r:id="rId6"/>
    <p:sldLayoutId id="2147485637" r:id="rId7"/>
    <p:sldLayoutId id="2147485638" r:id="rId8"/>
    <p:sldLayoutId id="2147485639" r:id="rId9"/>
    <p:sldLayoutId id="2147485640" r:id="rId10"/>
    <p:sldLayoutId id="2147485641" r:id="rId11"/>
    <p:sldLayoutId id="2147485642" r:id="rId12"/>
    <p:sldLayoutId id="2147485643" r:id="rId13"/>
    <p:sldLayoutId id="2147485644" r:id="rId14"/>
    <p:sldLayoutId id="2147485645" r:id="rId15"/>
    <p:sldLayoutId id="2147485646" r:id="rId16"/>
    <p:sldLayoutId id="2147485647" r:id="rId17"/>
    <p:sldLayoutId id="2147485648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Arial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Arial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Arial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Arial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Arial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Arial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Arial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9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4富邦人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20891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8077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3600" b="1" dirty="0" smtClean="0">
              <a:solidFill>
                <a:srgbClr val="000000"/>
              </a:solidFill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667000" y="5486400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 smtClean="0">
                <a:solidFill>
                  <a:srgbClr val="262626"/>
                </a:solidFill>
                <a:latin typeface="Arial"/>
                <a:ea typeface="微軟正黑體" panose="020B0604030504040204" pitchFamily="34" charset="-120"/>
              </a:rPr>
              <a:t>2018</a:t>
            </a:r>
            <a:r>
              <a:rPr lang="zh-TW" altLang="en-US" sz="2400" dirty="0" smtClean="0">
                <a:solidFill>
                  <a:srgbClr val="262626"/>
                </a:solidFill>
                <a:latin typeface="Arial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rgbClr val="262626"/>
                </a:solidFill>
                <a:latin typeface="Arial"/>
                <a:ea typeface="微軟正黑體" panose="020B0604030504040204" pitchFamily="34" charset="-120"/>
              </a:rPr>
              <a:t>3</a:t>
            </a:r>
            <a:r>
              <a:rPr lang="zh-TW" altLang="en-US" sz="2400" dirty="0" smtClean="0">
                <a:solidFill>
                  <a:srgbClr val="262626"/>
                </a:solidFill>
                <a:latin typeface="Arial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solidFill>
                  <a:srgbClr val="262626"/>
                </a:solidFill>
                <a:latin typeface="Arial"/>
                <a:ea typeface="微軟正黑體" panose="020B0604030504040204" pitchFamily="34" charset="-120"/>
              </a:rPr>
              <a:t>15</a:t>
            </a:r>
            <a:r>
              <a:rPr lang="zh-TW" altLang="en-US" sz="2400" dirty="0" smtClean="0">
                <a:solidFill>
                  <a:srgbClr val="262626"/>
                </a:solidFill>
                <a:latin typeface="Arial"/>
                <a:ea typeface="微軟正黑體" panose="020B0604030504040204" pitchFamily="34" charset="-120"/>
              </a:rPr>
              <a:t>日</a:t>
            </a: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95288" y="2421008"/>
            <a:ext cx="86407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台灣健康產業</a:t>
            </a: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壽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險業的角色與責任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7704" y="4221088"/>
            <a:ext cx="54726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000" b="1" dirty="0" smtClean="0">
                <a:solidFill>
                  <a:srgbClr val="262626"/>
                </a:solidFill>
                <a:latin typeface="Arial"/>
                <a:ea typeface="微軟正黑體" panose="020B0604030504040204" pitchFamily="34" charset="-120"/>
              </a:rPr>
              <a:t>富邦人壽  李回源  執行副總</a:t>
            </a:r>
          </a:p>
        </p:txBody>
      </p:sp>
    </p:spTree>
    <p:extLst>
      <p:ext uri="{BB962C8B-B14F-4D97-AF65-F5344CB8AC3E}">
        <p14:creationId xmlns:p14="http://schemas.microsoft.com/office/powerpoint/2010/main" xmlns="" val="12361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179388" y="0"/>
            <a:ext cx="82026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509588" indent="-201613" algn="just" eaLnBrk="0" hangingPunct="0">
              <a:lnSpc>
                <a:spcPct val="12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828675" indent="-212725" algn="just" eaLnBrk="0" hangingPunct="0">
              <a:lnSpc>
                <a:spcPct val="120000"/>
              </a:lnSpc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138238" indent="-206375" algn="just" eaLnBrk="0" hangingPunct="0">
              <a:lnSpc>
                <a:spcPct val="120000"/>
              </a:lnSpc>
              <a:spcBef>
                <a:spcPct val="20000"/>
              </a:spcBef>
              <a:buChar char="&gt;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1446213" indent="-204788" algn="just" eaLnBrk="0" hangingPunct="0">
              <a:lnSpc>
                <a:spcPct val="12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19034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3606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28178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2750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l">
              <a:buNone/>
              <a:defRPr/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假設退休存到</a:t>
            </a:r>
            <a:r>
              <a:rPr lang="en-US" altLang="zh-TW" sz="32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1200</a:t>
            </a: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萬</a:t>
            </a:r>
          </a:p>
        </p:txBody>
      </p:sp>
      <p:sp>
        <p:nvSpPr>
          <p:cNvPr id="83" name="投影片編號版面配置區 1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A2883326-BA0C-4671-900A-38A72CBAEAB0}" type="slidenum">
              <a:rPr lang="en-US" altLang="zh-TW" sz="1400" smtClean="0">
                <a:solidFill>
                  <a:prstClr val="black"/>
                </a:solidFill>
                <a:latin typeface="Arial"/>
                <a:ea typeface="標楷體"/>
              </a:rPr>
              <a:pPr algn="ctr">
                <a:defRPr/>
              </a:pPr>
              <a:t>10</a:t>
            </a:fld>
            <a:endParaRPr lang="en-US" altLang="zh-TW" sz="1400" dirty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203272" y="1039366"/>
            <a:ext cx="8785220" cy="116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狀況一、</a:t>
            </a:r>
            <a:r>
              <a:rPr lang="en-US" altLang="zh-TW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48.3%</a:t>
            </a: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退休後的理財方式沒有任何規劃</a:t>
            </a:r>
            <a:endParaRPr lang="en-US" altLang="zh-TW" sz="24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萬僅用定存規劃，假設利率</a:t>
            </a:r>
            <a:r>
              <a:rPr lang="en-US" altLang="zh-TW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1.07%</a:t>
            </a: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。客戶每月花費</a:t>
            </a:r>
            <a:r>
              <a:rPr lang="en-US" altLang="zh-TW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萬。</a:t>
            </a:r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3185037"/>
              </p:ext>
            </p:extLst>
          </p:nvPr>
        </p:nvGraphicFramePr>
        <p:xfrm>
          <a:off x="908543" y="2304922"/>
          <a:ext cx="7859320" cy="379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直線單箭頭接點 6"/>
          <p:cNvCxnSpPr/>
          <p:nvPr/>
        </p:nvCxnSpPr>
        <p:spPr>
          <a:xfrm>
            <a:off x="1751578" y="5868117"/>
            <a:ext cx="3167064" cy="1836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" name="直線單箭頭接點 8"/>
          <p:cNvCxnSpPr/>
          <p:nvPr/>
        </p:nvCxnSpPr>
        <p:spPr>
          <a:xfrm>
            <a:off x="4957257" y="5868117"/>
            <a:ext cx="3176980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" name="文字方塊 9"/>
          <p:cNvSpPr txBox="1"/>
          <p:nvPr/>
        </p:nvSpPr>
        <p:spPr>
          <a:xfrm>
            <a:off x="2687111" y="5867980"/>
            <a:ext cx="152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享樂期</a:t>
            </a:r>
            <a:endParaRPr kumimoji="0" lang="zh-TW" altLang="en-US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968571" y="5867980"/>
            <a:ext cx="152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</a:t>
            </a:r>
            <a:r>
              <a:rPr kumimoji="0" lang="zh-TW" alt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養</a:t>
            </a:r>
            <a:r>
              <a:rPr kumimoji="0"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endParaRPr kumimoji="0" lang="zh-TW" altLang="en-US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4947238" y="5686366"/>
            <a:ext cx="0" cy="364832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14" name="群組 13"/>
          <p:cNvGrpSpPr/>
          <p:nvPr/>
        </p:nvGrpSpPr>
        <p:grpSpPr>
          <a:xfrm>
            <a:off x="4944082" y="3289814"/>
            <a:ext cx="2554" cy="2110942"/>
            <a:chOff x="5025388" y="3214382"/>
            <a:chExt cx="2554" cy="2110942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25388" y="3923554"/>
              <a:ext cx="0" cy="140177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16" name="直線接點 15"/>
            <p:cNvCxnSpPr/>
            <p:nvPr/>
          </p:nvCxnSpPr>
          <p:spPr>
            <a:xfrm>
              <a:off x="5027942" y="3214382"/>
              <a:ext cx="0" cy="54044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4240066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198658" y="0"/>
            <a:ext cx="6965630" cy="895077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</a:rPr>
              <a:t>健康管理</a:t>
            </a:r>
            <a:r>
              <a:rPr lang="en-US" altLang="zh-TW" sz="3200" dirty="0" smtClean="0">
                <a:latin typeface="微軟正黑體" panose="020B0604030504040204" pitchFamily="34" charset="-120"/>
              </a:rPr>
              <a:t>_</a:t>
            </a:r>
            <a:r>
              <a:rPr lang="zh-TW" altLang="en-US" sz="3200" dirty="0" smtClean="0">
                <a:latin typeface="微軟正黑體" panose="020B0604030504040204" pitchFamily="34" charset="-120"/>
              </a:rPr>
              <a:t>推動健檢及運動保單</a:t>
            </a:r>
            <a:endParaRPr lang="zh-TW" altLang="en-US" sz="3600" b="1" dirty="0" smtClean="0">
              <a:latin typeface="微軟正黑體" panose="020B0604030504040204" pitchFamily="34" charset="-120"/>
            </a:endParaRPr>
          </a:p>
        </p:txBody>
      </p:sp>
      <p:sp>
        <p:nvSpPr>
          <p:cNvPr id="30" name="投影片編號版面配置區 1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A2883326-BA0C-4671-900A-38A72CBAEAB0}" type="slidenum">
              <a:rPr lang="en-US" altLang="zh-TW" sz="1400" smtClean="0">
                <a:solidFill>
                  <a:prstClr val="black"/>
                </a:solidFill>
                <a:latin typeface="Arial"/>
                <a:ea typeface="標楷體"/>
              </a:rPr>
              <a:pPr algn="ctr">
                <a:defRPr/>
              </a:pPr>
              <a:t>11</a:t>
            </a:fld>
            <a:endParaRPr lang="en-US" altLang="zh-TW" sz="1400" dirty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 bwMode="auto">
          <a:xfrm>
            <a:off x="260047" y="1263697"/>
            <a:ext cx="4167937" cy="115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5113" indent="-265113"/>
            <a:r>
              <a:rPr lang="zh-TW" altLang="en-US" sz="2800" b="1" u="sng" kern="0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健康樂實物給付保單</a:t>
            </a:r>
            <a:endParaRPr lang="en-US" altLang="zh-TW" sz="2800" kern="0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100" kern="0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培養</a:t>
            </a:r>
            <a:r>
              <a:rPr lang="zh-TW" altLang="en-US" sz="2100" kern="0" dirty="0">
                <a:solidFill>
                  <a:prstClr val="black"/>
                </a:solidFill>
                <a:latin typeface="微軟正黑體" panose="020B0604030504040204" pitchFamily="34" charset="-120"/>
              </a:rPr>
              <a:t>客戶定期健康檢查</a:t>
            </a:r>
            <a:r>
              <a:rPr lang="zh-TW" altLang="en-US" sz="2100" kern="0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習慣</a:t>
            </a:r>
            <a:endParaRPr lang="en-US" altLang="zh-TW" sz="2100" kern="0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44267" y="2348880"/>
            <a:ext cx="3795685" cy="3776921"/>
            <a:chOff x="703312" y="3002649"/>
            <a:chExt cx="3292624" cy="292415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12" y="3002649"/>
              <a:ext cx="3292624" cy="147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205" y="4475327"/>
              <a:ext cx="3212596" cy="145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4966721" y="1289840"/>
            <a:ext cx="3672408" cy="12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indent="-257175"/>
            <a:r>
              <a:rPr lang="zh-TW" altLang="en-US" sz="2800" b="1" u="sng" kern="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天行健外</a:t>
            </a:r>
            <a:r>
              <a:rPr lang="zh-TW" altLang="en-US" sz="2800" b="1" u="sng" kern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溢</a:t>
            </a:r>
            <a:r>
              <a:rPr lang="zh-TW" altLang="en-US" sz="2800" b="1" u="sng" kern="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保單</a:t>
            </a:r>
            <a:endParaRPr lang="en-US" altLang="zh-TW" sz="2800" kern="0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100" kern="0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     結合穿戴裝置及</a:t>
            </a:r>
            <a:r>
              <a:rPr lang="en-US" altLang="zh-TW" sz="2100" kern="0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APP</a:t>
            </a:r>
          </a:p>
          <a:p>
            <a:pPr marL="0" indent="0">
              <a:buNone/>
            </a:pPr>
            <a:r>
              <a:rPr lang="zh-TW" altLang="en-US" sz="2100" kern="0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     提升客戶自主健康管理</a:t>
            </a:r>
            <a:endParaRPr lang="en-US" altLang="zh-TW" sz="2100" kern="0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355976" y="2708920"/>
            <a:ext cx="4680520" cy="2880320"/>
            <a:chOff x="5076056" y="3987145"/>
            <a:chExt cx="4032448" cy="2036569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987145"/>
              <a:ext cx="1308324" cy="2034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992" y="3987145"/>
              <a:ext cx="1414540" cy="203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788" y="3987145"/>
              <a:ext cx="1396716" cy="2034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82483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98658" y="13643"/>
            <a:ext cx="7901734" cy="895077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</a:rPr>
              <a:t>友善好鄰居</a:t>
            </a:r>
            <a:r>
              <a:rPr lang="en-US" altLang="zh-TW" sz="3200" dirty="0" smtClean="0">
                <a:latin typeface="微軟正黑體" panose="020B0604030504040204" pitchFamily="34" charset="-120"/>
              </a:rPr>
              <a:t>_</a:t>
            </a:r>
            <a:r>
              <a:rPr lang="zh-TW" altLang="en-US" sz="3200" dirty="0" smtClean="0">
                <a:latin typeface="微軟正黑體" panose="020B0604030504040204" pitchFamily="34" charset="-120"/>
              </a:rPr>
              <a:t>深入</a:t>
            </a:r>
            <a:r>
              <a:rPr lang="zh-TW" altLang="en-US" sz="3200" dirty="0" smtClean="0">
                <a:solidFill>
                  <a:prstClr val="white"/>
                </a:solidFill>
                <a:latin typeface="Microsoft JhengHei" pitchFamily="34" charset="-120"/>
                <a:ea typeface="Microsoft JhengHei" pitchFamily="34" charset="-120"/>
              </a:rPr>
              <a:t>關懷在</a:t>
            </a:r>
            <a:r>
              <a:rPr lang="zh-TW" altLang="en-US" sz="3200" dirty="0">
                <a:solidFill>
                  <a:prstClr val="white"/>
                </a:solidFill>
                <a:latin typeface="Microsoft JhengHei" pitchFamily="34" charset="-120"/>
                <a:ea typeface="Microsoft JhengHei" pitchFamily="34" charset="-120"/>
              </a:rPr>
              <a:t>地社區家庭 </a:t>
            </a:r>
            <a:endParaRPr lang="zh-TW" altLang="en-US" sz="3200" b="1" dirty="0" smtClean="0">
              <a:latin typeface="微軟正黑體" panose="020B0604030504040204" pitchFamily="34" charset="-120"/>
            </a:endParaRPr>
          </a:p>
        </p:txBody>
      </p:sp>
      <p:pic>
        <p:nvPicPr>
          <p:cNvPr id="38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188" y="2258144"/>
            <a:ext cx="3201987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字方塊 18"/>
          <p:cNvSpPr txBox="1">
            <a:spLocks noChangeArrowheads="1"/>
          </p:cNvSpPr>
          <p:nvPr/>
        </p:nvSpPr>
        <p:spPr bwMode="auto">
          <a:xfrm>
            <a:off x="5060950" y="1196107"/>
            <a:ext cx="3517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長照行動劇，歡樂聖誕變裝趴</a:t>
            </a:r>
            <a:r>
              <a:rPr lang="en-US" altLang="zh-TW" sz="14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(</a:t>
            </a:r>
            <a:r>
              <a:rPr lang="zh-TW" altLang="en-US" sz="14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花蓮</a:t>
            </a:r>
            <a:r>
              <a:rPr lang="en-US" altLang="zh-TW" sz="14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)</a:t>
            </a:r>
            <a:endParaRPr lang="zh-TW" altLang="en-US" sz="1400" b="1" dirty="0" smtClean="0">
              <a:solidFill>
                <a:srgbClr val="0000FF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4" name="手繪多邊形 43"/>
          <p:cNvSpPr/>
          <p:nvPr/>
        </p:nvSpPr>
        <p:spPr>
          <a:xfrm>
            <a:off x="5170488" y="4040310"/>
            <a:ext cx="3605212" cy="2353271"/>
          </a:xfrm>
          <a:custGeom>
            <a:avLst/>
            <a:gdLst>
              <a:gd name="connsiteX0" fmla="*/ 0 w 3393665"/>
              <a:gd name="connsiteY0" fmla="*/ 0 h 1534900"/>
              <a:gd name="connsiteX1" fmla="*/ 3393665 w 3393665"/>
              <a:gd name="connsiteY1" fmla="*/ 0 h 1534900"/>
              <a:gd name="connsiteX2" fmla="*/ 3393665 w 3393665"/>
              <a:gd name="connsiteY2" fmla="*/ 1534900 h 1534900"/>
              <a:gd name="connsiteX3" fmla="*/ 0 w 3393665"/>
              <a:gd name="connsiteY3" fmla="*/ 1534900 h 1534900"/>
              <a:gd name="connsiteX4" fmla="*/ 0 w 3393665"/>
              <a:gd name="connsiteY4" fmla="*/ 0 h 153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665" h="1534900">
                <a:moveTo>
                  <a:pt x="0" y="0"/>
                </a:moveTo>
                <a:lnTo>
                  <a:pt x="3393665" y="0"/>
                </a:lnTo>
                <a:lnTo>
                  <a:pt x="3393665" y="1534900"/>
                </a:lnTo>
                <a:lnTo>
                  <a:pt x="0" y="15349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D34817"/>
            </a:solidFill>
            <a:prstDash val="solid"/>
          </a:ln>
          <a:effectLst/>
        </p:spPr>
        <p:txBody>
          <a:bodyPr lIns="247650" tIns="247650" rIns="247650" bIns="247650" spcCol="1270" anchor="ctr"/>
          <a:lstStyle/>
          <a:p>
            <a:pPr marL="0" marR="0" lvl="0" indent="0" algn="ctr" defTabSz="2889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6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標楷體"/>
              <a:cs typeface="+mn-cs"/>
            </a:endParaRPr>
          </a:p>
        </p:txBody>
      </p:sp>
      <p:sp>
        <p:nvSpPr>
          <p:cNvPr id="45" name="手繪多邊形 44"/>
          <p:cNvSpPr/>
          <p:nvPr/>
        </p:nvSpPr>
        <p:spPr>
          <a:xfrm>
            <a:off x="128589" y="1205632"/>
            <a:ext cx="3473450" cy="2524125"/>
          </a:xfrm>
          <a:custGeom>
            <a:avLst/>
            <a:gdLst>
              <a:gd name="connsiteX0" fmla="*/ 0 w 3393665"/>
              <a:gd name="connsiteY0" fmla="*/ 0 h 1534900"/>
              <a:gd name="connsiteX1" fmla="*/ 3393665 w 3393665"/>
              <a:gd name="connsiteY1" fmla="*/ 0 h 1534900"/>
              <a:gd name="connsiteX2" fmla="*/ 3393665 w 3393665"/>
              <a:gd name="connsiteY2" fmla="*/ 1534900 h 1534900"/>
              <a:gd name="connsiteX3" fmla="*/ 0 w 3393665"/>
              <a:gd name="connsiteY3" fmla="*/ 1534900 h 1534900"/>
              <a:gd name="connsiteX4" fmla="*/ 0 w 3393665"/>
              <a:gd name="connsiteY4" fmla="*/ 0 h 153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665" h="1534900">
                <a:moveTo>
                  <a:pt x="0" y="0"/>
                </a:moveTo>
                <a:lnTo>
                  <a:pt x="3393665" y="0"/>
                </a:lnTo>
                <a:lnTo>
                  <a:pt x="3393665" y="1534900"/>
                </a:lnTo>
                <a:lnTo>
                  <a:pt x="0" y="15349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D34817"/>
            </a:solidFill>
            <a:prstDash val="solid"/>
          </a:ln>
          <a:effectLst/>
        </p:spPr>
        <p:txBody>
          <a:bodyPr lIns="247650" tIns="247650" rIns="247650" bIns="247650" spcCol="1270" anchor="ctr"/>
          <a:lstStyle/>
          <a:p>
            <a:pPr marL="0" marR="0" lvl="0" indent="0" algn="ctr" defTabSz="2889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6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標楷體"/>
              <a:cs typeface="+mn-cs"/>
            </a:endParaRPr>
          </a:p>
        </p:txBody>
      </p:sp>
      <p:sp>
        <p:nvSpPr>
          <p:cNvPr id="46" name="手繪多邊形 45"/>
          <p:cNvSpPr/>
          <p:nvPr/>
        </p:nvSpPr>
        <p:spPr>
          <a:xfrm>
            <a:off x="128588" y="4040312"/>
            <a:ext cx="3455987" cy="2325688"/>
          </a:xfrm>
          <a:custGeom>
            <a:avLst/>
            <a:gdLst>
              <a:gd name="connsiteX0" fmla="*/ 0 w 3393665"/>
              <a:gd name="connsiteY0" fmla="*/ 0 h 1534900"/>
              <a:gd name="connsiteX1" fmla="*/ 3393665 w 3393665"/>
              <a:gd name="connsiteY1" fmla="*/ 0 h 1534900"/>
              <a:gd name="connsiteX2" fmla="*/ 3393665 w 3393665"/>
              <a:gd name="connsiteY2" fmla="*/ 1534900 h 1534900"/>
              <a:gd name="connsiteX3" fmla="*/ 0 w 3393665"/>
              <a:gd name="connsiteY3" fmla="*/ 1534900 h 1534900"/>
              <a:gd name="connsiteX4" fmla="*/ 0 w 3393665"/>
              <a:gd name="connsiteY4" fmla="*/ 0 h 153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665" h="1534900">
                <a:moveTo>
                  <a:pt x="0" y="0"/>
                </a:moveTo>
                <a:lnTo>
                  <a:pt x="3393665" y="0"/>
                </a:lnTo>
                <a:lnTo>
                  <a:pt x="3393665" y="1534900"/>
                </a:lnTo>
                <a:lnTo>
                  <a:pt x="0" y="15349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D34817"/>
            </a:solidFill>
            <a:prstDash val="solid"/>
          </a:ln>
          <a:effectLst/>
        </p:spPr>
        <p:txBody>
          <a:bodyPr lIns="247650" tIns="247650" rIns="247650" bIns="247650" spcCol="1270" anchor="ctr"/>
          <a:lstStyle/>
          <a:p>
            <a:pPr marL="0" marR="0" lvl="0" indent="0" algn="ctr" defTabSz="2889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6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標楷體"/>
              <a:cs typeface="+mn-cs"/>
            </a:endParaRPr>
          </a:p>
        </p:txBody>
      </p:sp>
      <p:sp>
        <p:nvSpPr>
          <p:cNvPr id="47" name="文字方塊 23"/>
          <p:cNvSpPr txBox="1">
            <a:spLocks noChangeArrowheads="1"/>
          </p:cNvSpPr>
          <p:nvPr/>
        </p:nvSpPr>
        <p:spPr bwMode="auto">
          <a:xfrm>
            <a:off x="3590925" y="3474169"/>
            <a:ext cx="722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000" b="1" smtClean="0">
                <a:solidFill>
                  <a:prstClr val="black"/>
                </a:solidFill>
                <a:latin typeface="Microsoft JhengHei" pitchFamily="34" charset="-120"/>
                <a:ea typeface="Microsoft JhengHei" pitchFamily="34" charset="-120"/>
              </a:rPr>
              <a:t>台中</a:t>
            </a:r>
          </a:p>
        </p:txBody>
      </p:sp>
      <p:sp>
        <p:nvSpPr>
          <p:cNvPr id="48" name="文字方塊 34"/>
          <p:cNvSpPr txBox="1">
            <a:spLocks noChangeArrowheads="1"/>
          </p:cNvSpPr>
          <p:nvPr/>
        </p:nvSpPr>
        <p:spPr bwMode="auto">
          <a:xfrm>
            <a:off x="3656013" y="4372694"/>
            <a:ext cx="7207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000" b="1" smtClean="0">
                <a:solidFill>
                  <a:prstClr val="black"/>
                </a:solidFill>
                <a:latin typeface="Microsoft JhengHei" pitchFamily="34" charset="-120"/>
                <a:ea typeface="Microsoft JhengHei" pitchFamily="34" charset="-120"/>
              </a:rPr>
              <a:t>雲林</a:t>
            </a:r>
          </a:p>
        </p:txBody>
      </p:sp>
      <p:sp>
        <p:nvSpPr>
          <p:cNvPr id="51" name="文字方塊 18"/>
          <p:cNvSpPr txBox="1">
            <a:spLocks noChangeArrowheads="1"/>
          </p:cNvSpPr>
          <p:nvPr/>
        </p:nvSpPr>
        <p:spPr bwMode="auto">
          <a:xfrm>
            <a:off x="665163" y="1340768"/>
            <a:ext cx="3144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甘霖單車傳愛日</a:t>
            </a:r>
            <a:r>
              <a:rPr lang="en-US" altLang="zh-TW" sz="1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(</a:t>
            </a:r>
            <a:r>
              <a:rPr lang="zh-TW" altLang="en-US" sz="1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台中</a:t>
            </a:r>
            <a:r>
              <a:rPr lang="en-US" altLang="zh-TW" sz="1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)</a:t>
            </a:r>
            <a:endParaRPr lang="zh-TW" altLang="en-US" sz="1800" b="1" dirty="0" smtClean="0">
              <a:solidFill>
                <a:srgbClr val="0000FF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851991" y="1757427"/>
            <a:ext cx="2855913" cy="22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42849" tIns="6348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0" lvl="1" eaLnBrk="1" fontAlgn="ctr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008000"/>
                </a:solidFill>
                <a:latin typeface="Microsoft JhengHei" pitchFamily="34" charset="-120"/>
                <a:ea typeface="Microsoft JhengHei" pitchFamily="34" charset="-120"/>
              </a:rPr>
              <a:t>參與人數約</a:t>
            </a:r>
            <a:r>
              <a:rPr lang="en-US" altLang="zh-TW" sz="1400" b="1" dirty="0" smtClean="0">
                <a:solidFill>
                  <a:srgbClr val="008000"/>
                </a:solidFill>
                <a:latin typeface="Microsoft JhengHei" pitchFamily="34" charset="-120"/>
                <a:ea typeface="Microsoft JhengHei" pitchFamily="34" charset="-120"/>
              </a:rPr>
              <a:t>1,000</a:t>
            </a:r>
            <a:r>
              <a:rPr lang="zh-TW" altLang="en-US" sz="1400" b="1" dirty="0" smtClean="0">
                <a:solidFill>
                  <a:srgbClr val="008000"/>
                </a:solidFill>
                <a:latin typeface="Microsoft JhengHei" pitchFamily="34" charset="-120"/>
                <a:ea typeface="Microsoft JhengHei" pitchFamily="34" charset="-120"/>
              </a:rPr>
              <a:t>人</a:t>
            </a:r>
            <a:endParaRPr lang="zh-TW" altLang="zh-TW" sz="1400" b="1" dirty="0" smtClean="0">
              <a:solidFill>
                <a:srgbClr val="008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789707"/>
            <a:ext cx="9398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文字方塊 53"/>
          <p:cNvSpPr txBox="1"/>
          <p:nvPr/>
        </p:nvSpPr>
        <p:spPr>
          <a:xfrm>
            <a:off x="257175" y="1277069"/>
            <a:ext cx="441325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r>
              <a:rPr lang="zh-TW" alt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在地活動</a:t>
            </a:r>
            <a:endParaRPr lang="en-US" altLang="zh-TW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0" y="3645024"/>
            <a:ext cx="9398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文字方塊 55"/>
          <p:cNvSpPr txBox="1"/>
          <p:nvPr/>
        </p:nvSpPr>
        <p:spPr>
          <a:xfrm>
            <a:off x="266750" y="3922836"/>
            <a:ext cx="468313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r>
              <a:rPr lang="zh-TW" altLang="en-US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在地活動</a:t>
            </a:r>
            <a:endParaRPr lang="en-US" altLang="zh-TW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57" name="文字方塊 18"/>
          <p:cNvSpPr txBox="1">
            <a:spLocks noChangeArrowheads="1"/>
          </p:cNvSpPr>
          <p:nvPr/>
        </p:nvSpPr>
        <p:spPr bwMode="auto">
          <a:xfrm>
            <a:off x="669876" y="4127624"/>
            <a:ext cx="2894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富邦好鄰居三代同堂耶誕寶貝樂</a:t>
            </a:r>
            <a:r>
              <a:rPr lang="en-US" altLang="zh-TW" sz="1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(</a:t>
            </a:r>
            <a:r>
              <a:rPr lang="zh-TW" altLang="en-US" sz="1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雲林</a:t>
            </a:r>
            <a:r>
              <a:rPr lang="en-US" altLang="zh-TW" sz="1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)</a:t>
            </a:r>
            <a:endParaRPr lang="zh-TW" altLang="en-US" sz="1800" b="1" dirty="0" smtClean="0">
              <a:solidFill>
                <a:srgbClr val="0000FF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850404" y="4791322"/>
            <a:ext cx="2857500" cy="22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42849" tIns="6348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008000"/>
                </a:solidFill>
                <a:latin typeface="Microsoft JhengHei" pitchFamily="34" charset="-120"/>
                <a:ea typeface="Microsoft JhengHei" pitchFamily="34" charset="-120"/>
              </a:rPr>
              <a:t>參與人數約</a:t>
            </a:r>
            <a:r>
              <a:rPr lang="en-US" altLang="zh-TW" sz="1400" b="1" dirty="0" smtClean="0">
                <a:solidFill>
                  <a:srgbClr val="008000"/>
                </a:solidFill>
                <a:latin typeface="Microsoft JhengHei" pitchFamily="34" charset="-120"/>
                <a:ea typeface="Microsoft JhengHei" pitchFamily="34" charset="-120"/>
              </a:rPr>
              <a:t>200</a:t>
            </a:r>
            <a:r>
              <a:rPr lang="zh-TW" altLang="en-US" sz="1400" b="1" dirty="0" smtClean="0">
                <a:solidFill>
                  <a:srgbClr val="008000"/>
                </a:solidFill>
                <a:latin typeface="Microsoft JhengHei" pitchFamily="34" charset="-120"/>
                <a:ea typeface="Microsoft JhengHei" pitchFamily="34" charset="-120"/>
              </a:rPr>
              <a:t>人 </a:t>
            </a:r>
          </a:p>
        </p:txBody>
      </p:sp>
      <p:pic>
        <p:nvPicPr>
          <p:cNvPr id="59" name="Picture 3" descr="C:\Users\c0046\AppData\Local\Microsoft\Windows\Temporary Internet Files\Content.Outlook\993APV05\FB_IMG_14820398180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27" y="2060848"/>
            <a:ext cx="2903023" cy="158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645024"/>
            <a:ext cx="941388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文字方塊 18"/>
          <p:cNvSpPr txBox="1">
            <a:spLocks noChangeArrowheads="1"/>
          </p:cNvSpPr>
          <p:nvPr/>
        </p:nvSpPr>
        <p:spPr bwMode="auto">
          <a:xfrm>
            <a:off x="5157788" y="4102224"/>
            <a:ext cx="3203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長照行動劇，歡樂聖誕變裝趴</a:t>
            </a:r>
            <a:r>
              <a:rPr lang="en-US" altLang="zh-TW" sz="1800" b="1" dirty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(</a:t>
            </a:r>
            <a:r>
              <a:rPr lang="zh-TW" altLang="en-US" sz="1800" b="1" dirty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花蓮</a:t>
            </a:r>
            <a:r>
              <a:rPr lang="en-US" altLang="zh-TW" sz="1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)</a:t>
            </a:r>
            <a:endParaRPr lang="zh-TW" altLang="en-US" sz="1800" b="1" dirty="0" smtClean="0">
              <a:solidFill>
                <a:srgbClr val="0000FF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8299847" y="4018086"/>
            <a:ext cx="468312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r>
              <a:rPr lang="zh-TW" altLang="en-US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在地活動</a:t>
            </a:r>
            <a:endParaRPr lang="en-US" altLang="zh-TW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66" name="Picture 44" descr="C:\Users\c0046\AppData\Local\Microsoft\Windows\Temporary Internet Files\Content.Outlook\993APV05\Logo_1215F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138" y="3291607"/>
            <a:ext cx="3984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44" descr="C:\Users\c0046\AppData\Local\Microsoft\Windows\Temporary Internet Files\Content.Outlook\993APV05\Logo_1215F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984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44" descr="C:\Users\c0046\AppData\Local\Microsoft\Windows\Temporary Internet Files\Content.Outlook\993APV05\Logo_1215F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4425" y="4044082"/>
            <a:ext cx="398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4" descr="C:\Users\c0046\AppData\Local\Microsoft\Windows\Temporary Internet Files\Content.Outlook\993APV05\Logo_1215F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4104"/>
            <a:ext cx="398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259" y="4976037"/>
            <a:ext cx="2881554" cy="140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" name="投影片編號版面配置區 1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A2883326-BA0C-4671-900A-38A72CBAEAB0}" type="slidenum">
              <a:rPr lang="en-US" altLang="zh-TW" sz="1400" smtClean="0">
                <a:latin typeface="Arial"/>
                <a:ea typeface="標楷體"/>
              </a:rPr>
              <a:pPr algn="ctr">
                <a:defRPr/>
              </a:pPr>
              <a:t>12</a:t>
            </a:fld>
            <a:endParaRPr lang="en-US" altLang="zh-TW" sz="1400" dirty="0">
              <a:latin typeface="Arial"/>
              <a:ea typeface="標楷體"/>
            </a:endParaRPr>
          </a:p>
        </p:txBody>
      </p:sp>
      <p:pic>
        <p:nvPicPr>
          <p:cNvPr id="3" name="Picture 6" descr="C:\Users\c0046\AppData\Local\Microsoft\Windows\Temporary Internet Files\Content.Outlook\993APV05\Logo_1215F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50560">
            <a:off x="3698133" y="1135764"/>
            <a:ext cx="1351193" cy="129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字方塊 35"/>
          <p:cNvSpPr txBox="1">
            <a:spLocks noChangeArrowheads="1"/>
          </p:cNvSpPr>
          <p:nvPr/>
        </p:nvSpPr>
        <p:spPr bwMode="auto">
          <a:xfrm>
            <a:off x="4713784" y="2780928"/>
            <a:ext cx="722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000" b="1" dirty="0" smtClean="0">
                <a:solidFill>
                  <a:prstClr val="black"/>
                </a:solidFill>
                <a:latin typeface="Microsoft JhengHei" pitchFamily="34" charset="-120"/>
                <a:ea typeface="Microsoft JhengHei" pitchFamily="34" charset="-120"/>
              </a:rPr>
              <a:t>宜蘭</a:t>
            </a:r>
          </a:p>
        </p:txBody>
      </p:sp>
      <p:sp>
        <p:nvSpPr>
          <p:cNvPr id="39" name="手繪多邊形 38"/>
          <p:cNvSpPr/>
          <p:nvPr/>
        </p:nvSpPr>
        <p:spPr>
          <a:xfrm>
            <a:off x="5137150" y="1205632"/>
            <a:ext cx="3638550" cy="2473325"/>
          </a:xfrm>
          <a:custGeom>
            <a:avLst/>
            <a:gdLst>
              <a:gd name="connsiteX0" fmla="*/ 0 w 3393665"/>
              <a:gd name="connsiteY0" fmla="*/ 0 h 1534900"/>
              <a:gd name="connsiteX1" fmla="*/ 3393665 w 3393665"/>
              <a:gd name="connsiteY1" fmla="*/ 0 h 1534900"/>
              <a:gd name="connsiteX2" fmla="*/ 3393665 w 3393665"/>
              <a:gd name="connsiteY2" fmla="*/ 1534900 h 1534900"/>
              <a:gd name="connsiteX3" fmla="*/ 0 w 3393665"/>
              <a:gd name="connsiteY3" fmla="*/ 1534900 h 1534900"/>
              <a:gd name="connsiteX4" fmla="*/ 0 w 3393665"/>
              <a:gd name="connsiteY4" fmla="*/ 0 h 153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665" h="1534900">
                <a:moveTo>
                  <a:pt x="0" y="0"/>
                </a:moveTo>
                <a:lnTo>
                  <a:pt x="3393665" y="0"/>
                </a:lnTo>
                <a:lnTo>
                  <a:pt x="3393665" y="1534900"/>
                </a:lnTo>
                <a:lnTo>
                  <a:pt x="0" y="15349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D34817"/>
            </a:solidFill>
            <a:prstDash val="solid"/>
          </a:ln>
          <a:effectLst/>
        </p:spPr>
        <p:txBody>
          <a:bodyPr lIns="247650" tIns="247650" rIns="247650" bIns="247650" spcCol="1270" anchor="ctr"/>
          <a:lstStyle/>
          <a:p>
            <a:pPr marL="0" marR="0" lvl="0" indent="0" algn="ctr" defTabSz="2889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6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標楷體"/>
              <a:cs typeface="+mn-cs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5354265" y="1766986"/>
            <a:ext cx="3178175" cy="22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42849" tIns="6348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buNone/>
            </a:pPr>
            <a:r>
              <a:rPr lang="zh-TW" altLang="en-US" sz="1400" b="1" dirty="0" smtClean="0">
                <a:solidFill>
                  <a:srgbClr val="008000"/>
                </a:solidFill>
                <a:latin typeface="Microsoft JhengHei" pitchFamily="34" charset="-120"/>
                <a:ea typeface="Microsoft JhengHei" pitchFamily="34" charset="-120"/>
              </a:rPr>
              <a:t>接觸</a:t>
            </a:r>
            <a:r>
              <a:rPr lang="zh-TW" altLang="en-US" sz="1400" b="1" dirty="0">
                <a:solidFill>
                  <a:srgbClr val="008000"/>
                </a:solidFill>
                <a:latin typeface="Microsoft JhengHei" pitchFamily="34" charset="-120"/>
                <a:ea typeface="Microsoft JhengHei" pitchFamily="34" charset="-120"/>
              </a:rPr>
              <a:t>多達</a:t>
            </a:r>
            <a:r>
              <a:rPr lang="en-US" altLang="zh-TW" sz="1400" b="1" dirty="0">
                <a:solidFill>
                  <a:srgbClr val="008000"/>
                </a:solidFill>
                <a:latin typeface="Microsoft JhengHei" pitchFamily="34" charset="-120"/>
                <a:ea typeface="Microsoft JhengHei" pitchFamily="34" charset="-120"/>
              </a:rPr>
              <a:t>600</a:t>
            </a:r>
            <a:r>
              <a:rPr lang="zh-TW" altLang="en-US" sz="1400" b="1" dirty="0">
                <a:solidFill>
                  <a:srgbClr val="008000"/>
                </a:solidFill>
                <a:latin typeface="Microsoft JhengHei" pitchFamily="34" charset="-120"/>
                <a:ea typeface="Microsoft JhengHei" pitchFamily="34" charset="-120"/>
              </a:rPr>
              <a:t>名社區長者</a:t>
            </a:r>
            <a:endParaRPr lang="zh-TW" altLang="zh-TW" sz="1400" b="1" dirty="0">
              <a:solidFill>
                <a:srgbClr val="008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2257" y="4976214"/>
            <a:ext cx="2852043" cy="1405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89707"/>
            <a:ext cx="941388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文字方塊 9"/>
          <p:cNvSpPr txBox="1">
            <a:spLocks noChangeArrowheads="1"/>
          </p:cNvSpPr>
          <p:nvPr/>
        </p:nvSpPr>
        <p:spPr bwMode="auto">
          <a:xfrm>
            <a:off x="8235131" y="1151657"/>
            <a:ext cx="441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just">
              <a:spcBef>
                <a:spcPts val="600"/>
              </a:spcBef>
              <a:buFontTx/>
              <a:buNone/>
              <a:defRPr/>
            </a:pPr>
            <a:r>
              <a:rPr lang="zh-TW" alt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在地活動</a:t>
            </a:r>
            <a:endParaRPr lang="en-US" altLang="zh-TW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72" name="文字方塊 18"/>
          <p:cNvSpPr txBox="1">
            <a:spLocks noChangeArrowheads="1"/>
          </p:cNvSpPr>
          <p:nvPr/>
        </p:nvSpPr>
        <p:spPr bwMode="auto">
          <a:xfrm>
            <a:off x="5184849" y="1331476"/>
            <a:ext cx="320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醫療聯盟大進擊</a:t>
            </a:r>
            <a:r>
              <a:rPr lang="en-US" altLang="zh-TW" sz="1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(</a:t>
            </a:r>
            <a:r>
              <a:rPr lang="zh-TW" altLang="en-US" sz="1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宜蘭</a:t>
            </a:r>
            <a:r>
              <a:rPr lang="en-US" altLang="zh-TW" sz="1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</a:rPr>
              <a:t>)</a:t>
            </a:r>
            <a:endParaRPr lang="zh-TW" altLang="en-US" sz="1800" b="1" dirty="0" smtClean="0">
              <a:solidFill>
                <a:srgbClr val="0000FF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50" name="文字方塊 36"/>
          <p:cNvSpPr txBox="1">
            <a:spLocks noChangeArrowheads="1"/>
          </p:cNvSpPr>
          <p:nvPr/>
        </p:nvSpPr>
        <p:spPr bwMode="auto">
          <a:xfrm>
            <a:off x="4425751" y="3831010"/>
            <a:ext cx="722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000" b="1" dirty="0" smtClean="0">
                <a:solidFill>
                  <a:prstClr val="black"/>
                </a:solidFill>
                <a:latin typeface="Microsoft JhengHei" pitchFamily="34" charset="-120"/>
                <a:ea typeface="Microsoft JhengHei" pitchFamily="34" charset="-120"/>
              </a:rPr>
              <a:t>花蓮</a:t>
            </a:r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5498281" y="4791322"/>
            <a:ext cx="3178175" cy="22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42849" tIns="6348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008000"/>
                </a:solidFill>
                <a:latin typeface="Microsoft JhengHei" pitchFamily="34" charset="-120"/>
                <a:ea typeface="Microsoft JhengHei" pitchFamily="34" charset="-120"/>
              </a:rPr>
              <a:t>參與人數約</a:t>
            </a:r>
            <a:r>
              <a:rPr lang="en-US" altLang="zh-TW" sz="1400" b="1" dirty="0" smtClean="0">
                <a:solidFill>
                  <a:srgbClr val="008000"/>
                </a:solidFill>
                <a:latin typeface="Microsoft JhengHei" pitchFamily="34" charset="-120"/>
                <a:ea typeface="Microsoft JhengHei" pitchFamily="34" charset="-120"/>
              </a:rPr>
              <a:t>100</a:t>
            </a:r>
            <a:r>
              <a:rPr lang="zh-TW" altLang="en-US" sz="1400" b="1" dirty="0" smtClean="0">
                <a:solidFill>
                  <a:srgbClr val="008000"/>
                </a:solidFill>
                <a:latin typeface="Microsoft JhengHei" pitchFamily="34" charset="-120"/>
                <a:ea typeface="Microsoft JhengHei" pitchFamily="34" charset="-120"/>
              </a:rPr>
              <a:t>人</a:t>
            </a:r>
            <a:endParaRPr lang="zh-TW" altLang="zh-TW" sz="1400" b="1" dirty="0" smtClean="0">
              <a:solidFill>
                <a:srgbClr val="008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57457"/>
            <a:ext cx="2762846" cy="1587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85772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198658" y="0"/>
            <a:ext cx="6965630" cy="895077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</a:rPr>
              <a:t>跨業合作</a:t>
            </a:r>
            <a:r>
              <a:rPr lang="en-US" altLang="zh-TW" sz="3200" dirty="0" smtClean="0">
                <a:latin typeface="微軟正黑體" panose="020B0604030504040204" pitchFamily="34" charset="-120"/>
              </a:rPr>
              <a:t>_</a:t>
            </a:r>
            <a:r>
              <a:rPr lang="zh-TW" altLang="en-US" sz="3200" dirty="0" smtClean="0">
                <a:latin typeface="微軟正黑體" panose="020B0604030504040204" pitchFamily="34" charset="-120"/>
              </a:rPr>
              <a:t>推動全員失智守護天使</a:t>
            </a:r>
            <a:endParaRPr lang="zh-TW" altLang="en-US" sz="3200" b="1" dirty="0" smtClean="0">
              <a:latin typeface="微軟正黑體" panose="020B0604030504040204" pitchFamily="34" charset="-120"/>
            </a:endParaRPr>
          </a:p>
        </p:txBody>
      </p:sp>
      <p:sp>
        <p:nvSpPr>
          <p:cNvPr id="30" name="投影片編號版面配置區 1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A2883326-BA0C-4671-900A-38A72CBAEAB0}" type="slidenum">
              <a:rPr lang="en-US" altLang="zh-TW" sz="1400" smtClean="0">
                <a:latin typeface="Arial"/>
                <a:ea typeface="標楷體"/>
              </a:rPr>
              <a:pPr algn="ctr">
                <a:defRPr/>
              </a:pPr>
              <a:t>13</a:t>
            </a:fld>
            <a:endParaRPr lang="en-US" altLang="zh-TW" sz="1400" dirty="0">
              <a:latin typeface="Arial"/>
              <a:ea typeface="標楷體"/>
            </a:endParaRPr>
          </a:p>
        </p:txBody>
      </p:sp>
      <p:sp>
        <p:nvSpPr>
          <p:cNvPr id="16" name="文字方塊 4"/>
          <p:cNvSpPr txBox="1">
            <a:spLocks noChangeArrowheads="1"/>
          </p:cNvSpPr>
          <p:nvPr/>
        </p:nvSpPr>
        <p:spPr bwMode="auto">
          <a:xfrm>
            <a:off x="304800" y="1015415"/>
            <a:ext cx="853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富邦人壽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率先推動「全員守護天使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」，近三萬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同仁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itchFamily="18" charset="2"/>
              </a:rPr>
              <a:t>認證為失智守護天使，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設置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zh-TW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個支持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</a:t>
            </a:r>
            <a:r>
              <a:rPr lang="zh-TW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友善好鄰居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據點</a:t>
            </a:r>
            <a:r>
              <a:rPr lang="zh-TW" altLang="en-US" sz="2000" b="1" dirty="0" smtClean="0">
                <a:solidFill>
                  <a:srgbClr val="000000"/>
                </a:solidFill>
                <a:latin typeface="Microsoft JhengHei" pitchFamily="34" charset="-120"/>
                <a:ea typeface="Microsoft JhengHei" pitchFamily="34" charset="-120"/>
              </a:rPr>
              <a:t>，打造台灣成為一個健康、快樂、有尊嚴的「無齡社會」。</a:t>
            </a:r>
            <a:endParaRPr lang="zh-TW" altLang="en-US" sz="2000" b="1" dirty="0">
              <a:solidFill>
                <a:srgbClr val="000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6608">
            <a:off x="558157" y="2263284"/>
            <a:ext cx="3100835" cy="382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205808" y="4431883"/>
            <a:ext cx="44706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與</a:t>
            </a:r>
            <a:r>
              <a:rPr lang="zh-TW" altLang="en-US" sz="2600" b="1" dirty="0" smtClean="0">
                <a:solidFill>
                  <a:srgbClr val="0070C0"/>
                </a:solidFill>
                <a:latin typeface="+mj-ea"/>
                <a:ea typeface="+mj-ea"/>
              </a:rPr>
              <a:t>老人福利聯盟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合作：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所有同仁認證為失智守護天使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結合業務推動失智老人篩檢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贊助愛的手鍊以提升走失者尋獲率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舉辦「高齡、失智」關懷活動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975" y="1772816"/>
            <a:ext cx="3581249" cy="264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848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98658" y="0"/>
            <a:ext cx="7613702" cy="895077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</a:rPr>
              <a:t>跨業合作</a:t>
            </a:r>
            <a:r>
              <a:rPr lang="en-US" altLang="zh-TW" sz="3200" dirty="0" smtClean="0">
                <a:latin typeface="微軟正黑體" panose="020B0604030504040204" pitchFamily="34" charset="-120"/>
              </a:rPr>
              <a:t>_</a:t>
            </a:r>
            <a:r>
              <a:rPr lang="zh-TW" altLang="en-US" sz="3200" dirty="0" smtClean="0">
                <a:latin typeface="微軟正黑體" panose="020B0604030504040204" pitchFamily="34" charset="-120"/>
              </a:rPr>
              <a:t>樂齡生活服務優惠</a:t>
            </a:r>
            <a:endPara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106493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000" dirty="0">
                <a:latin typeface="+mj-ea"/>
                <a:ea typeface="+mj-ea"/>
              </a:rPr>
              <a:t>富邦人壽樂齡生活服務網提供多家</a:t>
            </a:r>
            <a:r>
              <a:rPr lang="zh-TW" altLang="zh-TW" sz="2000" dirty="0">
                <a:latin typeface="+mj-ea"/>
                <a:ea typeface="+mj-ea"/>
              </a:rPr>
              <a:t>醫療院所健檢服務優惠，另有</a:t>
            </a:r>
            <a:r>
              <a:rPr lang="zh-TW" altLang="en-US" sz="2000" dirty="0">
                <a:latin typeface="+mj-ea"/>
                <a:ea typeface="+mj-ea"/>
              </a:rPr>
              <a:t>居家照顧、</a:t>
            </a:r>
            <a:r>
              <a:rPr lang="zh-TW" altLang="zh-TW" sz="2000" dirty="0">
                <a:latin typeface="+mj-ea"/>
                <a:ea typeface="+mj-ea"/>
              </a:rPr>
              <a:t>家事清潔等樂齡精選服務優惠。</a:t>
            </a:r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11" name="投影片編號版面配置區 1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A2883326-BA0C-4671-900A-38A72CBAEAB0}" type="slidenum">
              <a:rPr lang="en-US" altLang="zh-TW" sz="1400" smtClean="0">
                <a:solidFill>
                  <a:prstClr val="black"/>
                </a:solidFill>
                <a:latin typeface="Arial"/>
                <a:ea typeface="標楷體"/>
              </a:rPr>
              <a:pPr algn="ctr">
                <a:defRPr/>
              </a:pPr>
              <a:t>14</a:t>
            </a:fld>
            <a:endParaRPr lang="en-US" altLang="zh-TW" sz="1400" dirty="0">
              <a:solidFill>
                <a:prstClr val="black"/>
              </a:solidFill>
              <a:latin typeface="Arial"/>
              <a:ea typeface="標楷體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407" y="2564904"/>
            <a:ext cx="3651049" cy="375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03216"/>
            <a:ext cx="1980220" cy="5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96" y="4703018"/>
            <a:ext cx="4350196" cy="146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830" y="2796351"/>
            <a:ext cx="2150430" cy="171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539552" y="1988840"/>
            <a:ext cx="446449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5113" indent="-265113"/>
            <a:r>
              <a:rPr lang="zh-TW" altLang="en-US" sz="2800" b="1" u="sng" kern="0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桃榮健檢服務優惠</a:t>
            </a:r>
            <a:endParaRPr lang="en-US" altLang="zh-TW" sz="2800" kern="0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5076056" y="1988840"/>
            <a:ext cx="352839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indent="-257175"/>
            <a:r>
              <a:rPr lang="zh-TW" altLang="en-US" sz="2800" b="1" u="sng" kern="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中化銀髮居家照護</a:t>
            </a:r>
            <a:endParaRPr lang="en-US" altLang="zh-TW" sz="2800" kern="0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2004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98658" y="0"/>
            <a:ext cx="6965630" cy="895077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</a:rPr>
              <a:t>跨業合作</a:t>
            </a:r>
            <a:r>
              <a:rPr lang="en-US" altLang="zh-TW" sz="3200" dirty="0" smtClean="0">
                <a:latin typeface="微軟正黑體" panose="020B0604030504040204" pitchFamily="34" charset="-120"/>
              </a:rPr>
              <a:t>_</a:t>
            </a:r>
            <a:r>
              <a:rPr lang="zh-TW" altLang="en-US" sz="3200" dirty="0" smtClean="0">
                <a:latin typeface="微軟正黑體" panose="020B0604030504040204" pitchFamily="34" charset="-120"/>
              </a:rPr>
              <a:t>參與宜蘭失智共同照護網</a:t>
            </a:r>
            <a:endPara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3400" y="1178749"/>
            <a:ext cx="828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dirty="0" smtClean="0">
                <a:latin typeface="+mj-ea"/>
                <a:ea typeface="+mj-ea"/>
              </a:rPr>
              <a:t>富邦人壽參與宜蘭失智共照網，協助</a:t>
            </a:r>
            <a:r>
              <a:rPr lang="zh-TW" altLang="en-US" sz="2800" u="sng" dirty="0" smtClean="0">
                <a:solidFill>
                  <a:srgbClr val="00B0F0"/>
                </a:solidFill>
                <a:latin typeface="+mj-ea"/>
                <a:ea typeface="+mj-ea"/>
              </a:rPr>
              <a:t>推廣社區失智預防觀念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11" name="投影片編號版面配置區 1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A2883326-BA0C-4671-900A-38A72CBAEAB0}" type="slidenum">
              <a:rPr lang="en-US" altLang="zh-TW" sz="1400" smtClean="0">
                <a:solidFill>
                  <a:prstClr val="black"/>
                </a:solidFill>
                <a:latin typeface="Arial"/>
                <a:ea typeface="標楷體"/>
              </a:rPr>
              <a:pPr algn="ctr">
                <a:defRPr/>
              </a:pPr>
              <a:t>15</a:t>
            </a:fld>
            <a:endParaRPr lang="en-US" altLang="zh-TW" sz="1400" dirty="0">
              <a:solidFill>
                <a:prstClr val="black"/>
              </a:solidFill>
              <a:latin typeface="Arial"/>
              <a:ea typeface="標楷體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161284" cy="24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95536" y="6423139"/>
            <a:ext cx="8173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000" dirty="0" smtClean="0">
                <a:solidFill>
                  <a:srgbClr val="000000"/>
                </a:solidFill>
                <a:latin typeface="+mj-ea"/>
                <a:ea typeface="+mj-ea"/>
              </a:rPr>
              <a:t>資料來源：葛瑪蘭新聞網「</a:t>
            </a:r>
            <a:r>
              <a:rPr lang="zh-TW" altLang="en-US" sz="1000" dirty="0">
                <a:solidFill>
                  <a:srgbClr val="000000"/>
                </a:solidFill>
                <a:latin typeface="+mj-ea"/>
                <a:ea typeface="+mj-ea"/>
              </a:rPr>
              <a:t>打造失智安全守護網 提供失智症友善</a:t>
            </a:r>
            <a:r>
              <a:rPr lang="zh-TW" altLang="en-US" sz="1000" dirty="0" smtClean="0">
                <a:solidFill>
                  <a:srgbClr val="000000"/>
                </a:solidFill>
                <a:latin typeface="+mj-ea"/>
                <a:ea typeface="+mj-ea"/>
              </a:rPr>
              <a:t>環境」</a:t>
            </a:r>
            <a:r>
              <a:rPr lang="en-US" altLang="zh-TW" sz="1000" dirty="0" smtClean="0">
                <a:solidFill>
                  <a:srgbClr val="000000"/>
                </a:solidFill>
                <a:latin typeface="+mj-ea"/>
                <a:ea typeface="+mj-ea"/>
              </a:rPr>
              <a:t>106/12/8</a:t>
            </a:r>
            <a:endParaRPr lang="zh-TW" altLang="en-US" sz="10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0083"/>
            <a:ext cx="4209060" cy="295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4821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44510" cy="706437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樂退人生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規劃組合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4"/>
          <a:stretch/>
        </p:blipFill>
        <p:spPr bwMode="auto">
          <a:xfrm>
            <a:off x="16025" y="1268760"/>
            <a:ext cx="9144000" cy="528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566730" y="37930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信託規劃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03810" y="21489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長照準備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624244" y="46491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現金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32356" y="26328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醫療準備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17638" y="298246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健康促進</a:t>
            </a:r>
            <a:endParaRPr lang="zh-TW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1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A2883326-BA0C-4671-900A-38A72CBAEAB0}" type="slidenum">
              <a:rPr lang="en-US" altLang="zh-TW" sz="1400" smtClean="0">
                <a:solidFill>
                  <a:prstClr val="black"/>
                </a:solidFill>
                <a:latin typeface="Arial"/>
                <a:ea typeface="標楷體"/>
              </a:rPr>
              <a:pPr algn="ctr">
                <a:defRPr/>
              </a:pPr>
              <a:t>16</a:t>
            </a:fld>
            <a:endParaRPr lang="en-US" altLang="zh-TW" sz="1400" dirty="0">
              <a:solidFill>
                <a:prstClr val="black"/>
              </a:solidFill>
              <a:latin typeface="Arial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2536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12768" cy="706437"/>
          </a:xfrm>
        </p:spPr>
        <p:txBody>
          <a:bodyPr>
            <a:noAutofit/>
          </a:bodyPr>
          <a:lstStyle/>
          <a:p>
            <a:r>
              <a:rPr lang="zh-TW" altLang="en-US" sz="3200" kern="1200" dirty="0" smtClean="0">
                <a:solidFill>
                  <a:prstClr val="white"/>
                </a:solidFill>
                <a:latin typeface="微軟正黑體" panose="020B0604030504040204" pitchFamily="34" charset="-120"/>
                <a:cs typeface="+mn-cs"/>
              </a:rPr>
              <a:t>台灣老化指數破百</a:t>
            </a:r>
            <a:endParaRPr lang="zh-TW" altLang="en-US" sz="3200" kern="1200" dirty="0">
              <a:solidFill>
                <a:prstClr val="white"/>
              </a:solidFill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517200" cy="1210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國發會推估</a:t>
            </a:r>
            <a:r>
              <a:rPr lang="zh-TW" altLang="en-US" sz="2200" b="1" dirty="0">
                <a:latin typeface="微軟正黑體" panose="020B0604030504040204" pitchFamily="34" charset="-120"/>
              </a:rPr>
              <a:t>民國</a:t>
            </a:r>
            <a:r>
              <a:rPr lang="en-US" altLang="zh-TW" sz="2200" b="1" dirty="0">
                <a:latin typeface="微軟正黑體" panose="020B0604030504040204" pitchFamily="34" charset="-120"/>
              </a:rPr>
              <a:t>150</a:t>
            </a:r>
            <a:r>
              <a:rPr lang="zh-TW" altLang="en-US" sz="2200" b="1" dirty="0">
                <a:latin typeface="微軟正黑體" panose="020B0604030504040204" pitchFamily="34" charset="-120"/>
              </a:rPr>
              <a:t>年</a:t>
            </a:r>
            <a:r>
              <a:rPr lang="en-US" altLang="zh-TW" sz="2200" b="1" dirty="0">
                <a:latin typeface="微軟正黑體" panose="020B0604030504040204" pitchFamily="34" charset="-120"/>
              </a:rPr>
              <a:t>65</a:t>
            </a:r>
            <a:r>
              <a:rPr lang="zh-TW" altLang="en-US" sz="2200" b="1" dirty="0">
                <a:latin typeface="微軟正黑體" panose="020B0604030504040204" pitchFamily="34" charset="-120"/>
              </a:rPr>
              <a:t>歲以上所占人口</a:t>
            </a:r>
            <a:r>
              <a:rPr lang="zh-TW" altLang="en-US" sz="2200" b="1" dirty="0" smtClean="0">
                <a:latin typeface="微軟正黑體" panose="020B0604030504040204" pitchFamily="34" charset="-120"/>
              </a:rPr>
              <a:t>將近</a:t>
            </a:r>
            <a:r>
              <a:rPr lang="en-US" altLang="zh-TW" sz="2200" b="1" dirty="0" smtClean="0">
                <a:latin typeface="微軟正黑體" panose="020B0604030504040204" pitchFamily="34" charset="-120"/>
              </a:rPr>
              <a:t>4</a:t>
            </a:r>
            <a:r>
              <a:rPr lang="zh-TW" altLang="en-US" sz="2200" b="1" dirty="0">
                <a:latin typeface="微軟正黑體" panose="020B0604030504040204" pitchFamily="34" charset="-120"/>
              </a:rPr>
              <a:t>成，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老化指數將達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406.9%</a:t>
            </a:r>
            <a:r>
              <a:rPr lang="en-US" altLang="zh-TW" sz="2200" b="1" dirty="0">
                <a:latin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</a:rPr>
              <a:t>意即老年人口為幼年人口的</a:t>
            </a:r>
            <a:r>
              <a:rPr lang="en-US" altLang="zh-TW" sz="2200" b="1" dirty="0">
                <a:latin typeface="微軟正黑體" panose="020B0604030504040204" pitchFamily="34" charset="-120"/>
              </a:rPr>
              <a:t>4</a:t>
            </a:r>
            <a:r>
              <a:rPr lang="zh-TW" altLang="en-US" sz="2200" b="1" dirty="0">
                <a:latin typeface="微軟正黑體" panose="020B0604030504040204" pitchFamily="34" charset="-120"/>
              </a:rPr>
              <a:t>倍多</a:t>
            </a:r>
            <a:r>
              <a:rPr lang="en-US" altLang="zh-TW" sz="2200" b="1" dirty="0">
                <a:latin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4122" y="5691668"/>
            <a:ext cx="7748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資料來源：國家發展委員會，中華民國人口推估（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 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 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年）。 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</a:t>
            </a:r>
            <a:r>
              <a:rPr lang="zh-TW" altLang="en-US" sz="1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老化</a:t>
            </a:r>
            <a:r>
              <a:rPr lang="zh-TW" altLang="en-US" sz="1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zh-TW" altLang="en-US" sz="1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老年</a:t>
            </a:r>
            <a:r>
              <a:rPr lang="zh-TW" altLang="en-US" sz="1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人口數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zh-TW" altLang="en-US" sz="1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幼年</a:t>
            </a:r>
            <a:r>
              <a:rPr lang="zh-TW" altLang="en-US" sz="1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人口數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   老年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人口係指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65 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歲以上人口，幼年人口係指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0-14 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歲人口。 </a:t>
            </a: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9550901"/>
              </p:ext>
            </p:extLst>
          </p:nvPr>
        </p:nvGraphicFramePr>
        <p:xfrm>
          <a:off x="179512" y="2636912"/>
          <a:ext cx="428447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8080253"/>
              </p:ext>
            </p:extLst>
          </p:nvPr>
        </p:nvGraphicFramePr>
        <p:xfrm>
          <a:off x="4644008" y="2636912"/>
          <a:ext cx="43924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55427" y="294621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%</a:t>
            </a:r>
            <a:endParaRPr lang="zh-TW" altLang="en-US" sz="1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891931" y="296747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%</a:t>
            </a:r>
            <a:endParaRPr lang="zh-TW" altLang="en-US" sz="1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292204" y="5085184"/>
            <a:ext cx="279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年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8828708" y="5085184"/>
            <a:ext cx="279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年</a:t>
            </a:r>
          </a:p>
        </p:txBody>
      </p:sp>
      <p:sp>
        <p:nvSpPr>
          <p:cNvPr id="11" name="投影片編號版面配置區 1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A2883326-BA0C-4671-900A-38A72CBAEAB0}" type="slidenum">
              <a:rPr lang="en-US" altLang="zh-TW" sz="1400" smtClean="0">
                <a:latin typeface="Arial"/>
                <a:ea typeface="標楷體"/>
              </a:rPr>
              <a:pPr algn="ctr">
                <a:defRPr/>
              </a:pPr>
              <a:t>2</a:t>
            </a:fld>
            <a:endParaRPr lang="en-US" altLang="zh-TW" sz="1400" dirty="0">
              <a:latin typeface="Arial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706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xmlns="" val="423456081"/>
              </p:ext>
            </p:extLst>
          </p:nvPr>
        </p:nvGraphicFramePr>
        <p:xfrm>
          <a:off x="4895528" y="2341639"/>
          <a:ext cx="4248472" cy="237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83326-BA0C-4671-900A-38A72CBAEAB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3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784" y="2204864"/>
            <a:ext cx="3826420" cy="432048"/>
          </a:xfrm>
          <a:prstGeom prst="rect">
            <a:avLst/>
          </a:prstGeom>
          <a:solidFill>
            <a:srgbClr val="0070C0"/>
          </a:solidFill>
          <a:ln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zh-TW" sz="17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kumimoji="0" lang="zh-TW" altLang="en-US" sz="17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年平均</a:t>
            </a:r>
            <a:r>
              <a:rPr kumimoji="0" lang="zh-TW" altLang="en-US" sz="17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壽命</a:t>
            </a:r>
            <a:r>
              <a:rPr kumimoji="0" lang="en-US" altLang="zh-TW" sz="17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kumimoji="0" lang="zh-TW" altLang="en-US" sz="17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kumimoji="0" lang="zh-TW" altLang="en-US" sz="17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平均年齡</a:t>
            </a:r>
            <a:endParaRPr kumimoji="0" lang="zh-TW" altLang="en-US" sz="17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3528" y="980728"/>
            <a:ext cx="8640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平均壽命逐年增加，但卻不健康的存活，主因慢性病</a:t>
            </a:r>
            <a:r>
              <a:rPr lang="zh-TW" altLang="en-US" sz="2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失智症導致高齡失能人口持續增加，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失能平均照顧時間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9.9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年，每天平均照顧時數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13.6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en-US" sz="2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07504" y="76200"/>
            <a:ext cx="8153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0" hangingPunct="0">
              <a:defRPr b="1" ker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3600">
                <a:solidFill>
                  <a:schemeClr val="accent2"/>
                </a:solidFill>
                <a:ea typeface="標楷體" pitchFamily="65" charset="-120"/>
              </a:defRPr>
            </a:lvl2pPr>
            <a:lvl3pPr eaLnBrk="0" hangingPunct="0">
              <a:defRPr sz="3600">
                <a:solidFill>
                  <a:schemeClr val="accent2"/>
                </a:solidFill>
                <a:ea typeface="標楷體" pitchFamily="65" charset="-120"/>
              </a:defRPr>
            </a:lvl3pPr>
            <a:lvl4pPr eaLnBrk="0" hangingPunct="0">
              <a:defRPr sz="3600">
                <a:solidFill>
                  <a:schemeClr val="accent2"/>
                </a:solidFill>
                <a:ea typeface="標楷體" pitchFamily="65" charset="-120"/>
              </a:defRPr>
            </a:lvl4pPr>
            <a:lvl5pPr eaLnBrk="0" hangingPunct="0">
              <a:defRPr sz="3600">
                <a:solidFill>
                  <a:schemeClr val="accent2"/>
                </a:solidFill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ea typeface="標楷體" pitchFamily="65" charset="-120"/>
              </a:defRPr>
            </a:lvl9pPr>
          </a:lstStyle>
          <a:p>
            <a:r>
              <a:rPr lang="zh-TW" altLang="en-US" sz="3200" kern="1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itchFamily="34" charset="-120"/>
                <a:cs typeface="+mn-cs"/>
              </a:rPr>
              <a:t>長命不等於好命</a:t>
            </a:r>
            <a:r>
              <a:rPr lang="zh-TW" altLang="en-US" sz="3200" kern="12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itchFamily="34" charset="-120"/>
                <a:cs typeface="+mn-cs"/>
              </a:rPr>
              <a:t>，高齡易引發失智失能</a:t>
            </a:r>
            <a:endParaRPr lang="zh-TW" altLang="en-US" sz="32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300806" y="6479758"/>
            <a:ext cx="83756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TW" altLang="en-US" sz="1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zh-TW" altLang="en-US" sz="1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：內政部、衛生福利部</a:t>
            </a:r>
            <a:r>
              <a:rPr lang="en-US" altLang="zh-TW" sz="1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-105</a:t>
            </a:r>
            <a:r>
              <a:rPr lang="zh-TW" altLang="en-US" sz="1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年死因統計結果分析</a:t>
            </a:r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、預防失能之介入與處理</a:t>
            </a:r>
            <a:r>
              <a:rPr lang="en-US" altLang="zh-TW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1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陳亮恭主任</a:t>
            </a:r>
            <a:r>
              <a:rPr lang="en-US" altLang="zh-TW" sz="1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北榮</a:t>
            </a:r>
            <a:r>
              <a:rPr lang="en-US" altLang="zh-TW" sz="1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、天下雜誌</a:t>
            </a:r>
            <a:r>
              <a:rPr lang="en-US" altLang="zh-TW" sz="1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639</a:t>
            </a:r>
            <a:r>
              <a:rPr lang="zh-TW" altLang="en-US" sz="1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endParaRPr lang="en-US" altLang="zh-TW" sz="11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24944"/>
            <a:ext cx="48245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直線單箭頭接點 38"/>
          <p:cNvCxnSpPr/>
          <p:nvPr/>
        </p:nvCxnSpPr>
        <p:spPr>
          <a:xfrm flipV="1">
            <a:off x="681609" y="5081409"/>
            <a:ext cx="3464791" cy="29180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4932040" y="2204864"/>
            <a:ext cx="3854176" cy="432048"/>
          </a:xfrm>
          <a:prstGeom prst="rect">
            <a:avLst/>
          </a:prstGeom>
          <a:solidFill>
            <a:srgbClr val="0070C0"/>
          </a:solidFill>
          <a:ln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17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高齡引發失能主要原因</a:t>
            </a:r>
            <a:endParaRPr kumimoji="0" lang="zh-TW" altLang="en-US" sz="17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右中括弧 11"/>
          <p:cNvSpPr/>
          <p:nvPr/>
        </p:nvSpPr>
        <p:spPr>
          <a:xfrm flipH="1">
            <a:off x="5616193" y="5976472"/>
            <a:ext cx="135319" cy="199161"/>
          </a:xfrm>
          <a:prstGeom prst="rightBracket">
            <a:avLst>
              <a:gd name="adj" fmla="val 53854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右中括弧 12"/>
          <p:cNvSpPr/>
          <p:nvPr/>
        </p:nvSpPr>
        <p:spPr>
          <a:xfrm>
            <a:off x="8604566" y="5502020"/>
            <a:ext cx="267886" cy="641690"/>
          </a:xfrm>
          <a:prstGeom prst="rightBracket">
            <a:avLst>
              <a:gd name="adj" fmla="val 191435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127488" y="4725144"/>
            <a:ext cx="37649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" b="1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</a:t>
            </a:r>
            <a:r>
              <a:rPr lang="zh-TW" altLang="en-US" sz="15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1500" b="1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人口數預估</a:t>
            </a:r>
            <a:r>
              <a:rPr lang="en-US" altLang="zh-TW" sz="1500" b="1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</a:t>
            </a:r>
            <a:r>
              <a:rPr lang="en-US" altLang="zh-TW" sz="1500" b="1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u="sng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006973" y="5085184"/>
            <a:ext cx="3865479" cy="1311052"/>
            <a:chOff x="5082275" y="1721479"/>
            <a:chExt cx="3627159" cy="1641311"/>
          </a:xfrm>
        </p:grpSpPr>
        <p:graphicFrame>
          <p:nvGraphicFramePr>
            <p:cNvPr id="16" name="圖表 15"/>
            <p:cNvGraphicFramePr/>
            <p:nvPr>
              <p:extLst>
                <p:ext uri="{D42A27DB-BD31-4B8C-83A1-F6EECF244321}">
                  <p14:modId xmlns:p14="http://schemas.microsoft.com/office/powerpoint/2010/main" xmlns="" val="3424700864"/>
                </p:ext>
              </p:extLst>
            </p:nvPr>
          </p:nvGraphicFramePr>
          <p:xfrm>
            <a:off x="5082275" y="1782950"/>
            <a:ext cx="3627159" cy="1579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文字方塊 16"/>
            <p:cNvSpPr txBox="1"/>
            <p:nvPr/>
          </p:nvSpPr>
          <p:spPr>
            <a:xfrm>
              <a:off x="5753878" y="2336364"/>
              <a:ext cx="491150" cy="346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2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82</a:t>
              </a:r>
              <a:endParaRPr lang="zh-TW" alt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477000" y="2276372"/>
              <a:ext cx="491150" cy="346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2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89</a:t>
              </a:r>
              <a:endParaRPr lang="zh-TW" alt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239000" y="2137871"/>
              <a:ext cx="491150" cy="346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2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120</a:t>
              </a:r>
              <a:endParaRPr lang="zh-TW" alt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934173" y="1721479"/>
              <a:ext cx="491150" cy="346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2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196</a:t>
              </a:r>
              <a:endParaRPr lang="zh-TW" alt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989511" y="5171587"/>
            <a:ext cx="255066" cy="1106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289929" y="5122417"/>
            <a:ext cx="1230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總失能人數</a:t>
            </a:r>
            <a:endParaRPr lang="zh-TW" altLang="en-US" sz="1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89511" y="5331387"/>
            <a:ext cx="255066" cy="110631"/>
          </a:xfrm>
          <a:prstGeom prst="rect">
            <a:avLst/>
          </a:prstGeom>
          <a:solidFill>
            <a:srgbClr val="FF66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289929" y="5280864"/>
            <a:ext cx="1785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sz="1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歲以上失能人數</a:t>
            </a:r>
            <a:endParaRPr lang="zh-TW" altLang="en-US" sz="1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646818" y="5750356"/>
            <a:ext cx="533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92%</a:t>
            </a:r>
            <a:endParaRPr lang="zh-TW" altLang="en-US" sz="1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218112" y="5947033"/>
            <a:ext cx="533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67%</a:t>
            </a:r>
            <a:endParaRPr lang="zh-TW" altLang="en-US" sz="1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9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179388" y="0"/>
            <a:ext cx="82026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509588" indent="-201613" algn="just" eaLnBrk="0" hangingPunct="0">
              <a:lnSpc>
                <a:spcPct val="12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828675" indent="-212725" algn="just" eaLnBrk="0" hangingPunct="0">
              <a:lnSpc>
                <a:spcPct val="120000"/>
              </a:lnSpc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138238" indent="-206375" algn="just" eaLnBrk="0" hangingPunct="0">
              <a:lnSpc>
                <a:spcPct val="120000"/>
              </a:lnSpc>
              <a:spcBef>
                <a:spcPct val="20000"/>
              </a:spcBef>
              <a:buChar char="&gt;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1446213" indent="-204788" algn="just" eaLnBrk="0" hangingPunct="0">
              <a:lnSpc>
                <a:spcPct val="12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19034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3606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28178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2750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l">
              <a:buFont typeface="Wingdings" pitchFamily="2" charset="2"/>
              <a:buNone/>
              <a:defRPr/>
            </a:pPr>
            <a:r>
              <a:rPr lang="zh-TW" altLang="en-US" sz="3200" b="1" dirty="0" smtClean="0">
                <a:solidFill>
                  <a:prstClr val="white"/>
                </a:solidFill>
                <a:latin typeface="微軟正黑體" panose="020B0604030504040204" pitchFamily="34" charset="-120"/>
              </a:rPr>
              <a:t>健康</a:t>
            </a: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促進意識缺乏</a:t>
            </a:r>
          </a:p>
        </p:txBody>
      </p:sp>
      <p:sp>
        <p:nvSpPr>
          <p:cNvPr id="20" name="投影片編號版面配置區 1"/>
          <p:cNvSpPr txBox="1">
            <a:spLocks/>
          </p:cNvSpPr>
          <p:nvPr/>
        </p:nvSpPr>
        <p:spPr>
          <a:xfrm>
            <a:off x="8604448" y="6381750"/>
            <a:ext cx="539552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標楷體" pitchFamily="65" charset="-12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標楷體" pitchFamily="65" charset="-12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標楷體" pitchFamily="65" charset="-12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標楷體" pitchFamily="65" charset="-12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標楷體" pitchFamily="65" charset="-12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標楷體" pitchFamily="65" charset="-12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標楷體" pitchFamily="65" charset="-12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標楷體" pitchFamily="65" charset="-12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標楷體" pitchFamily="65" charset="-120"/>
                <a:ea typeface="新細明體" pitchFamily="18" charset="-120"/>
                <a:cs typeface="+mn-cs"/>
              </a:defRPr>
            </a:lvl9pPr>
          </a:lstStyle>
          <a:p>
            <a:pPr algn="ctr">
              <a:defRPr/>
            </a:pPr>
            <a:fld id="{45BF8EA5-3EA0-40B9-AFDC-D0FEE34ED07F}" type="slidenum">
              <a:rPr lang="en-US" altLang="zh-TW" sz="1400" b="0" smtClean="0">
                <a:solidFill>
                  <a:prstClr val="black"/>
                </a:solidFill>
                <a:latin typeface="Arial"/>
              </a:rPr>
              <a:pPr algn="ctr">
                <a:defRPr/>
              </a:pPr>
              <a:t>4</a:t>
            </a:fld>
            <a:endParaRPr lang="en-US" altLang="zh-TW" sz="14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06918" y="3904790"/>
            <a:ext cx="973390" cy="2225533"/>
          </a:xfrm>
          <a:prstGeom prst="rect">
            <a:avLst/>
          </a:prstGeom>
          <a:solidFill>
            <a:srgbClr val="FFFFFF">
              <a:lumMod val="85000"/>
              <a:alpha val="41961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kern="0" smtClean="0">
              <a:solidFill>
                <a:srgbClr val="FFFFFF"/>
              </a:solidFill>
              <a:latin typeface="微軟正黑體"/>
              <a:ea typeface="微軟正黑體"/>
            </a:endParaRPr>
          </a:p>
        </p:txBody>
      </p:sp>
      <p:pic>
        <p:nvPicPr>
          <p:cNvPr id="30" name="Picture 4" descr="「小人 運動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545" b="90000" l="7636" r="92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530857" cy="53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字方塊 34"/>
          <p:cNvSpPr txBox="1"/>
          <p:nvPr/>
        </p:nvSpPr>
        <p:spPr>
          <a:xfrm>
            <a:off x="467544" y="2469175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/>
                <a:ea typeface="微軟正黑體"/>
              </a:rPr>
              <a:t>　　　　　　　　　　　　　</a:t>
            </a:r>
            <a:r>
              <a:rPr lang="en-US" altLang="zh-TW" sz="1600" b="1" dirty="0">
                <a:solidFill>
                  <a:srgbClr val="002060"/>
                </a:solidFill>
                <a:latin typeface="微軟正黑體"/>
                <a:ea typeface="微軟正黑體"/>
              </a:rPr>
              <a:t>【105</a:t>
            </a:r>
            <a:r>
              <a:rPr lang="zh-TW" altLang="en-US" sz="1600" b="1" dirty="0">
                <a:solidFill>
                  <a:srgbClr val="002060"/>
                </a:solidFill>
                <a:latin typeface="微軟正黑體"/>
                <a:ea typeface="微軟正黑體"/>
              </a:rPr>
              <a:t>年國人規律運動比率</a:t>
            </a:r>
            <a:r>
              <a:rPr lang="en-US" altLang="zh-TW" sz="1600" b="1" dirty="0">
                <a:solidFill>
                  <a:srgbClr val="002060"/>
                </a:solidFill>
                <a:latin typeface="微軟正黑體"/>
                <a:ea typeface="微軟正黑體"/>
              </a:rPr>
              <a:t>】</a:t>
            </a:r>
            <a:r>
              <a:rPr lang="zh-TW" altLang="en-US" sz="1600" b="1" dirty="0">
                <a:solidFill>
                  <a:srgbClr val="002060"/>
                </a:solidFill>
                <a:latin typeface="微軟正黑體"/>
                <a:ea typeface="微軟正黑體"/>
              </a:rPr>
              <a:t>                                        </a:t>
            </a:r>
            <a:r>
              <a:rPr lang="zh-TW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/>
                <a:ea typeface="微軟正黑體"/>
              </a:rPr>
              <a:t>單位：％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502765" y="6425294"/>
            <a:ext cx="60134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資料來源：教育部體育署</a:t>
            </a:r>
            <a:r>
              <a:rPr lang="en-US" altLang="zh-TW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-</a:t>
            </a:r>
            <a:r>
              <a:rPr lang="zh-TW" altLang="en-US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運動現況調查</a:t>
            </a:r>
            <a:r>
              <a:rPr lang="en-US" altLang="zh-TW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樣本</a:t>
            </a:r>
            <a:r>
              <a:rPr lang="en-US" altLang="zh-TW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25,527</a:t>
            </a:r>
            <a:r>
              <a:rPr lang="zh-TW" altLang="en-US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人</a:t>
            </a:r>
            <a:r>
              <a:rPr lang="en-US" altLang="zh-TW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r>
              <a:rPr lang="zh-TW" altLang="en-US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、衛福部</a:t>
            </a:r>
            <a:r>
              <a:rPr lang="en-US" altLang="zh-TW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-</a:t>
            </a:r>
            <a:r>
              <a:rPr lang="zh-TW" altLang="en-US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健康綜合促進報告</a:t>
            </a:r>
            <a:r>
              <a:rPr lang="en-US" altLang="zh-TW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樣本</a:t>
            </a:r>
            <a:r>
              <a:rPr lang="en-US" altLang="zh-TW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17,259</a:t>
            </a:r>
            <a:r>
              <a:rPr lang="zh-TW" altLang="en-US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人</a:t>
            </a:r>
            <a:r>
              <a:rPr lang="en-US" altLang="zh-TW" sz="1000" dirty="0" smtClean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endParaRPr lang="zh-TW" altLang="en-US" sz="1000" b="1" dirty="0">
              <a:solidFill>
                <a:srgbClr val="000000"/>
              </a:solidFill>
              <a:latin typeface="微軟正黑體"/>
              <a:ea typeface="微軟正黑體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23528" y="1137518"/>
            <a:ext cx="8828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2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超過</a:t>
            </a:r>
            <a:r>
              <a:rPr lang="en-US" altLang="zh-TW" sz="22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8</a:t>
            </a:r>
            <a:r>
              <a:rPr lang="zh-TW" altLang="en-US" sz="22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成的國人每天蔬果攝取量不足</a:t>
            </a:r>
            <a:r>
              <a:rPr lang="zh-TW" altLang="en-US" sz="2200" b="1" dirty="0" smtClean="0">
                <a:latin typeface="微軟正黑體"/>
                <a:ea typeface="微軟正黑體"/>
              </a:rPr>
              <a:t>，缺乏良好飲食管理。</a:t>
            </a:r>
            <a:endParaRPr lang="en-US" altLang="zh-TW" sz="2200" b="1" dirty="0" smtClean="0">
              <a:latin typeface="微軟正黑體"/>
              <a:ea typeface="微軟正黑體"/>
            </a:endParaRPr>
          </a:p>
          <a:p>
            <a:pPr marL="361950" indent="-3619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2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國人</a:t>
            </a:r>
            <a:r>
              <a:rPr lang="zh-TW" altLang="en-US" sz="2200" b="1" dirty="0">
                <a:solidFill>
                  <a:srgbClr val="000000"/>
                </a:solidFill>
                <a:latin typeface="微軟正黑體"/>
                <a:ea typeface="微軟正黑體"/>
              </a:rPr>
              <a:t>多數至</a:t>
            </a:r>
            <a:r>
              <a:rPr lang="en-US" altLang="zh-TW" sz="2200" b="1" dirty="0">
                <a:solidFill>
                  <a:srgbClr val="000000"/>
                </a:solidFill>
                <a:latin typeface="微軟正黑體"/>
                <a:ea typeface="微軟正黑體"/>
              </a:rPr>
              <a:t>60</a:t>
            </a:r>
            <a:r>
              <a:rPr lang="zh-TW" altLang="en-US" sz="2200" b="1" dirty="0">
                <a:solidFill>
                  <a:srgbClr val="000000"/>
                </a:solidFill>
                <a:latin typeface="微軟正黑體"/>
                <a:ea typeface="微軟正黑體"/>
              </a:rPr>
              <a:t>歲後才開始提升運動頻率</a:t>
            </a:r>
            <a:r>
              <a:rPr lang="zh-TW" altLang="en-US" sz="22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及加強健康</a:t>
            </a:r>
            <a:r>
              <a:rPr lang="zh-TW" altLang="en-US" sz="2200" b="1" dirty="0">
                <a:solidFill>
                  <a:srgbClr val="000000"/>
                </a:solidFill>
                <a:latin typeface="微軟正黑體"/>
                <a:ea typeface="微軟正黑體"/>
              </a:rPr>
              <a:t>管理</a:t>
            </a:r>
            <a:r>
              <a:rPr lang="zh-TW" altLang="en-US" sz="22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意識。</a:t>
            </a:r>
            <a:endParaRPr lang="en-US" altLang="zh-TW" sz="2200" b="1" dirty="0">
              <a:solidFill>
                <a:srgbClr val="000000"/>
              </a:solidFill>
              <a:latin typeface="微軟正黑體"/>
              <a:ea typeface="微軟正黑體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" y="2996952"/>
            <a:ext cx="91085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07796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/>
          <p:cNvSpPr/>
          <p:nvPr/>
        </p:nvSpPr>
        <p:spPr>
          <a:xfrm>
            <a:off x="5796136" y="2348880"/>
            <a:ext cx="2232248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755576" y="2348880"/>
            <a:ext cx="2232248" cy="23042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 txBox="1">
            <a:spLocks/>
          </p:cNvSpPr>
          <p:nvPr/>
        </p:nvSpPr>
        <p:spPr bwMode="auto">
          <a:xfrm>
            <a:off x="179388" y="0"/>
            <a:ext cx="82026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509588" indent="-201613" algn="just" eaLnBrk="0" hangingPunct="0">
              <a:lnSpc>
                <a:spcPct val="12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828675" indent="-212725" algn="just" eaLnBrk="0" hangingPunct="0">
              <a:lnSpc>
                <a:spcPct val="120000"/>
              </a:lnSpc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138238" indent="-206375" algn="just" eaLnBrk="0" hangingPunct="0">
              <a:lnSpc>
                <a:spcPct val="120000"/>
              </a:lnSpc>
              <a:spcBef>
                <a:spcPct val="20000"/>
              </a:spcBef>
              <a:buChar char="&gt;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1446213" indent="-204788" algn="just" eaLnBrk="0" hangingPunct="0">
              <a:lnSpc>
                <a:spcPct val="12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19034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3606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28178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2750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l">
              <a:buFontTx/>
              <a:buNone/>
              <a:defRPr/>
            </a:pPr>
            <a:r>
              <a:rPr lang="zh-TW" altLang="en-US" sz="3200" b="1" dirty="0" smtClean="0">
                <a:solidFill>
                  <a:prstClr val="white"/>
                </a:solidFill>
                <a:latin typeface="微軟正黑體" panose="020B0604030504040204" pitchFamily="34" charset="-120"/>
              </a:rPr>
              <a:t>傳統保險給付始於事故發生</a:t>
            </a:r>
            <a:endParaRPr lang="zh-TW" altLang="en-US" sz="32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299695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>
                <a:solidFill>
                  <a:schemeClr val="bg1"/>
                </a:solidFill>
                <a:latin typeface="+mj-ea"/>
                <a:ea typeface="+mj-ea"/>
              </a:rPr>
              <a:t>失智失能</a:t>
            </a:r>
            <a:endParaRPr lang="en-US" altLang="zh-TW" sz="3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3000" dirty="0" smtClean="0">
                <a:solidFill>
                  <a:schemeClr val="bg1"/>
                </a:solidFill>
                <a:latin typeface="+mj-ea"/>
                <a:ea typeface="+mj-ea"/>
              </a:rPr>
              <a:t>發生</a:t>
            </a:r>
            <a:endParaRPr lang="zh-TW" altLang="en-US" sz="3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652120" y="2671752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>
                <a:solidFill>
                  <a:schemeClr val="bg1"/>
                </a:solidFill>
                <a:latin typeface="+mj-ea"/>
                <a:ea typeface="+mj-ea"/>
              </a:rPr>
              <a:t>提供</a:t>
            </a:r>
            <a:endParaRPr lang="en-US" altLang="zh-TW" sz="3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3000" dirty="0" smtClean="0">
                <a:solidFill>
                  <a:schemeClr val="bg1"/>
                </a:solidFill>
                <a:latin typeface="+mj-ea"/>
                <a:ea typeface="+mj-ea"/>
              </a:rPr>
              <a:t>保險理賠</a:t>
            </a:r>
            <a:r>
              <a:rPr lang="en-US" altLang="zh-TW" sz="3000" dirty="0" smtClean="0">
                <a:solidFill>
                  <a:schemeClr val="bg1"/>
                </a:solidFill>
                <a:latin typeface="+mj-ea"/>
                <a:ea typeface="+mj-ea"/>
              </a:rPr>
              <a:t>&amp;</a:t>
            </a:r>
          </a:p>
          <a:p>
            <a:pPr algn="ctr"/>
            <a:r>
              <a:rPr lang="zh-TW" altLang="en-US" sz="3000" dirty="0" smtClean="0">
                <a:solidFill>
                  <a:schemeClr val="bg1"/>
                </a:solidFill>
                <a:latin typeface="+mj-ea"/>
                <a:ea typeface="+mj-ea"/>
              </a:rPr>
              <a:t>保戶關懷</a:t>
            </a:r>
            <a:endParaRPr lang="zh-TW" altLang="en-US" sz="3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＞形箭號 4"/>
          <p:cNvSpPr/>
          <p:nvPr/>
        </p:nvSpPr>
        <p:spPr>
          <a:xfrm>
            <a:off x="3779912" y="2852936"/>
            <a:ext cx="576064" cy="1512168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＞形箭號 5"/>
          <p:cNvSpPr/>
          <p:nvPr/>
        </p:nvSpPr>
        <p:spPr>
          <a:xfrm>
            <a:off x="4427984" y="2852936"/>
            <a:ext cx="576064" cy="1512168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投影片編號版面配置區 1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A2883326-BA0C-4671-900A-38A72CBAEAB0}" type="slidenum">
              <a:rPr lang="en-US" altLang="zh-TW" sz="1400" smtClean="0">
                <a:latin typeface="Arial"/>
                <a:ea typeface="標楷體"/>
              </a:rPr>
              <a:pPr algn="ctr">
                <a:defRPr/>
              </a:pPr>
              <a:t>5</a:t>
            </a:fld>
            <a:endParaRPr lang="en-US" altLang="zh-TW" sz="1400" dirty="0">
              <a:latin typeface="Arial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4818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4243951" cy="278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/>
          </p:cNvSpPr>
          <p:nvPr/>
        </p:nvSpPr>
        <p:spPr bwMode="auto">
          <a:xfrm>
            <a:off x="179388" y="0"/>
            <a:ext cx="82026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509588" indent="-201613" algn="just" eaLnBrk="0" hangingPunct="0">
              <a:lnSpc>
                <a:spcPct val="12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828675" indent="-212725" algn="just" eaLnBrk="0" hangingPunct="0">
              <a:lnSpc>
                <a:spcPct val="120000"/>
              </a:lnSpc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138238" indent="-206375" algn="just" eaLnBrk="0" hangingPunct="0">
              <a:lnSpc>
                <a:spcPct val="120000"/>
              </a:lnSpc>
              <a:spcBef>
                <a:spcPct val="20000"/>
              </a:spcBef>
              <a:buChar char="&gt;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1446213" indent="-204788" algn="just" eaLnBrk="0" hangingPunct="0">
              <a:lnSpc>
                <a:spcPct val="12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19034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3606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28178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2750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l">
              <a:buFontTx/>
              <a:buNone/>
              <a:defRPr/>
            </a:pPr>
            <a:r>
              <a:rPr lang="zh-TW" altLang="en-US" sz="3200" b="1" dirty="0" smtClean="0">
                <a:solidFill>
                  <a:prstClr val="white"/>
                </a:solidFill>
                <a:latin typeface="微軟正黑體" panose="020B0604030504040204" pitchFamily="34" charset="-120"/>
              </a:rPr>
              <a:t>但我們致力於協助客戶活躍老化</a:t>
            </a:r>
            <a:endParaRPr lang="zh-TW" altLang="en-US" sz="32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743282" y="1328394"/>
            <a:ext cx="4221206" cy="3612774"/>
            <a:chOff x="4455250" y="1328394"/>
            <a:chExt cx="4221206" cy="3612774"/>
          </a:xfrm>
        </p:grpSpPr>
        <p:grpSp>
          <p:nvGrpSpPr>
            <p:cNvPr id="10" name="群組 9"/>
            <p:cNvGrpSpPr/>
            <p:nvPr/>
          </p:nvGrpSpPr>
          <p:grpSpPr>
            <a:xfrm>
              <a:off x="4455250" y="1884627"/>
              <a:ext cx="4221206" cy="3056541"/>
              <a:chOff x="4455250" y="1884627"/>
              <a:chExt cx="4221206" cy="3056541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4455250" y="1884627"/>
                <a:ext cx="980847" cy="3052124"/>
                <a:chOff x="494783" y="1759114"/>
                <a:chExt cx="980847" cy="3052124"/>
              </a:xfrm>
            </p:grpSpPr>
            <p:sp>
              <p:nvSpPr>
                <p:cNvPr id="25" name="五邊形 24"/>
                <p:cNvSpPr/>
                <p:nvPr/>
              </p:nvSpPr>
              <p:spPr>
                <a:xfrm rot="5400000">
                  <a:off x="-540855" y="2794752"/>
                  <a:ext cx="3052124" cy="980847"/>
                </a:xfrm>
                <a:prstGeom prst="homePlate">
                  <a:avLst>
                    <a:gd name="adj" fmla="val 28606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pic>
              <p:nvPicPr>
                <p:cNvPr id="26" name="圖片 1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3601" y="3800233"/>
                  <a:ext cx="740565" cy="683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文字方塊 18"/>
                <p:cNvSpPr txBox="1">
                  <a:spLocks noChangeArrowheads="1"/>
                </p:cNvSpPr>
                <p:nvPr/>
              </p:nvSpPr>
              <p:spPr bwMode="auto">
                <a:xfrm>
                  <a:off x="559308" y="2133600"/>
                  <a:ext cx="886505" cy="144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健 長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康 期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管 照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理 護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13" name="群組 12"/>
              <p:cNvGrpSpPr/>
              <p:nvPr/>
            </p:nvGrpSpPr>
            <p:grpSpPr>
              <a:xfrm>
                <a:off x="5535370" y="1886559"/>
                <a:ext cx="980847" cy="3053021"/>
                <a:chOff x="2629971" y="1761046"/>
                <a:chExt cx="980847" cy="3053021"/>
              </a:xfrm>
            </p:grpSpPr>
            <p:sp>
              <p:nvSpPr>
                <p:cNvPr id="22" name="五邊形 21"/>
                <p:cNvSpPr/>
                <p:nvPr/>
              </p:nvSpPr>
              <p:spPr>
                <a:xfrm rot="5400000">
                  <a:off x="1593884" y="2797133"/>
                  <a:ext cx="3053021" cy="980847"/>
                </a:xfrm>
                <a:prstGeom prst="homePlate">
                  <a:avLst>
                    <a:gd name="adj" fmla="val 28606"/>
                  </a:avLst>
                </a:prstGeom>
                <a:solidFill>
                  <a:srgbClr val="66FF66"/>
                </a:solidFill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pic>
              <p:nvPicPr>
                <p:cNvPr id="23" name="圖片 3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1163" y="3799400"/>
                  <a:ext cx="740566" cy="686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文字方塊 35"/>
                <p:cNvSpPr txBox="1">
                  <a:spLocks noChangeArrowheads="1"/>
                </p:cNvSpPr>
                <p:nvPr/>
              </p:nvSpPr>
              <p:spPr bwMode="auto">
                <a:xfrm>
                  <a:off x="2680814" y="2126948"/>
                  <a:ext cx="910127" cy="144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健 樂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康 活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生 人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活 生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14" name="群組 13"/>
              <p:cNvGrpSpPr/>
              <p:nvPr/>
            </p:nvGrpSpPr>
            <p:grpSpPr>
              <a:xfrm>
                <a:off x="6615490" y="1886559"/>
                <a:ext cx="980847" cy="3053021"/>
                <a:chOff x="4766746" y="1761046"/>
                <a:chExt cx="980847" cy="3053021"/>
              </a:xfrm>
            </p:grpSpPr>
            <p:sp>
              <p:nvSpPr>
                <p:cNvPr id="19" name="五邊形 18"/>
                <p:cNvSpPr/>
                <p:nvPr/>
              </p:nvSpPr>
              <p:spPr>
                <a:xfrm rot="5400000">
                  <a:off x="3730659" y="2797133"/>
                  <a:ext cx="3053021" cy="980847"/>
                </a:xfrm>
                <a:prstGeom prst="homePlate">
                  <a:avLst>
                    <a:gd name="adj" fmla="val 28606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pic>
              <p:nvPicPr>
                <p:cNvPr id="20" name="圖片 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1751" y="3799400"/>
                  <a:ext cx="740566" cy="686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文字方塊 40"/>
                <p:cNvSpPr txBox="1">
                  <a:spLocks noChangeArrowheads="1"/>
                </p:cNvSpPr>
                <p:nvPr/>
              </p:nvSpPr>
              <p:spPr bwMode="auto">
                <a:xfrm>
                  <a:off x="4843125" y="2126948"/>
                  <a:ext cx="837817" cy="144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醫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療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服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務</a:t>
                  </a:r>
                </a:p>
              </p:txBody>
            </p:sp>
          </p:grpSp>
          <p:grpSp>
            <p:nvGrpSpPr>
              <p:cNvPr id="15" name="群組 14"/>
              <p:cNvGrpSpPr/>
              <p:nvPr/>
            </p:nvGrpSpPr>
            <p:grpSpPr>
              <a:xfrm>
                <a:off x="7695609" y="1888147"/>
                <a:ext cx="980847" cy="3053021"/>
                <a:chOff x="6903520" y="1762634"/>
                <a:chExt cx="980847" cy="3053021"/>
              </a:xfrm>
            </p:grpSpPr>
            <p:sp>
              <p:nvSpPr>
                <p:cNvPr id="16" name="五邊形 15"/>
                <p:cNvSpPr/>
                <p:nvPr/>
              </p:nvSpPr>
              <p:spPr bwMode="auto">
                <a:xfrm rot="5400000">
                  <a:off x="5867433" y="2798721"/>
                  <a:ext cx="3053021" cy="980847"/>
                </a:xfrm>
                <a:prstGeom prst="homePlate">
                  <a:avLst>
                    <a:gd name="adj" fmla="val 28606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pic>
              <p:nvPicPr>
                <p:cNvPr id="17" name="圖片 4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52338" y="3799400"/>
                  <a:ext cx="740566" cy="686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文字方塊 34"/>
                <p:cNvSpPr txBox="1">
                  <a:spLocks noChangeArrowheads="1"/>
                </p:cNvSpPr>
                <p:nvPr/>
              </p:nvSpPr>
              <p:spPr bwMode="auto">
                <a:xfrm>
                  <a:off x="6975035" y="2133600"/>
                  <a:ext cx="837817" cy="144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社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區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支</a:t>
                  </a:r>
                  <a:endParaRPr lang="en-US" altLang="zh-TW" sz="2200" b="1" dirty="0" smtClean="0">
                    <a:solidFill>
                      <a:srgbClr val="22228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zh-TW" altLang="en-US" sz="2200" b="1" dirty="0" smtClean="0">
                      <a:solidFill>
                        <a:srgbClr val="22228B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持</a:t>
                  </a:r>
                </a:p>
              </p:txBody>
            </p:sp>
          </p:grpSp>
        </p:grpSp>
        <p:sp>
          <p:nvSpPr>
            <p:cNvPr id="11" name="文字方塊 10"/>
            <p:cNvSpPr txBox="1"/>
            <p:nvPr/>
          </p:nvSpPr>
          <p:spPr>
            <a:xfrm>
              <a:off x="4623871" y="1328394"/>
              <a:ext cx="39805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健       康      促       進</a:t>
              </a:r>
              <a:endPara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8" name="橢圓 27"/>
          <p:cNvSpPr/>
          <p:nvPr/>
        </p:nvSpPr>
        <p:spPr>
          <a:xfrm>
            <a:off x="2022501" y="5091662"/>
            <a:ext cx="5079718" cy="89737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活躍老化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82868" y="2786198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華康超圓體" panose="020F0C09000000000000" pitchFamily="49" charset="-120"/>
                <a:ea typeface="華康超圓體" panose="020F0C09000000000000" pitchFamily="49" charset="-120"/>
              </a:rPr>
              <a:t>＋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30912" y="1338333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財     務     管    理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投影片編號版面配置區 1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A2883326-BA0C-4671-900A-38A72CBAEAB0}" type="slidenum">
              <a:rPr lang="en-US" altLang="zh-TW" sz="1400" smtClean="0">
                <a:latin typeface="Arial"/>
                <a:ea typeface="標楷體"/>
              </a:rPr>
              <a:pPr algn="ctr">
                <a:defRPr/>
              </a:pPr>
              <a:t>6</a:t>
            </a:fld>
            <a:endParaRPr lang="en-US" altLang="zh-TW" sz="1400" dirty="0">
              <a:latin typeface="Arial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0939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9866" y="4456568"/>
            <a:ext cx="5151921" cy="1440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600" b="1" dirty="0" smtClean="0"/>
              <a:t>最晚：</a:t>
            </a:r>
            <a:r>
              <a:rPr lang="zh-TW" altLang="en-US" sz="2600" b="1" dirty="0" smtClean="0">
                <a:latin typeface="微軟正黑體" panose="020B0604030504040204" pitchFamily="34" charset="-120"/>
              </a:rPr>
              <a:t>退休前</a:t>
            </a:r>
            <a:r>
              <a:rPr lang="en-US" altLang="zh-TW" sz="2600" b="1" dirty="0" smtClean="0">
                <a:latin typeface="微軟正黑體" panose="020B0604030504040204" pitchFamily="34" charset="-120"/>
              </a:rPr>
              <a:t>5</a:t>
            </a:r>
            <a:r>
              <a:rPr lang="zh-TW" altLang="en-US" sz="2600" b="1" dirty="0" smtClean="0">
                <a:latin typeface="微軟正黑體" panose="020B0604030504040204" pitchFamily="34" charset="-120"/>
              </a:rPr>
              <a:t>年開始</a:t>
            </a:r>
            <a:endParaRPr lang="en-US" altLang="zh-TW" sz="2600" b="1" dirty="0" smtClean="0">
              <a:latin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600" b="1" dirty="0"/>
              <a:t>最</a:t>
            </a:r>
            <a:r>
              <a:rPr lang="zh-TW" altLang="en-US" sz="2600" b="1" dirty="0" smtClean="0"/>
              <a:t>宜：</a:t>
            </a:r>
            <a:r>
              <a:rPr lang="en-US" altLang="zh-TW" sz="2600" b="1" dirty="0" smtClean="0"/>
              <a:t>40</a:t>
            </a:r>
            <a:r>
              <a:rPr lang="zh-TW" altLang="en-US" sz="2600" b="1" dirty="0" smtClean="0"/>
              <a:t>歲起開始</a:t>
            </a:r>
            <a:endParaRPr lang="en-US" altLang="zh-TW" sz="2600" b="1" dirty="0" smtClean="0">
              <a:latin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525396" y="2060760"/>
            <a:ext cx="2304320" cy="194427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合適的</a:t>
            </a:r>
            <a:endParaRPr lang="en-US" altLang="zh-TW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退休金準備</a:t>
            </a:r>
            <a:endParaRPr lang="zh-TW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364088" y="2060759"/>
            <a:ext cx="2448272" cy="19442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完整的退休生活安排</a:t>
            </a:r>
            <a:endParaRPr lang="zh-TW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05431" y="2219346"/>
            <a:ext cx="7986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+</a:t>
            </a:r>
            <a:endParaRPr lang="zh-TW" alt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79388" y="0"/>
            <a:ext cx="82026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509588" indent="-201613" algn="just" eaLnBrk="0" hangingPunct="0">
              <a:lnSpc>
                <a:spcPct val="12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828675" indent="-212725" algn="just" eaLnBrk="0" hangingPunct="0">
              <a:lnSpc>
                <a:spcPct val="120000"/>
              </a:lnSpc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138238" indent="-206375" algn="just" eaLnBrk="0" hangingPunct="0">
              <a:lnSpc>
                <a:spcPct val="120000"/>
              </a:lnSpc>
              <a:spcBef>
                <a:spcPct val="20000"/>
              </a:spcBef>
              <a:buChar char="&gt;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1446213" indent="-204788" algn="just" eaLnBrk="0" hangingPunct="0">
              <a:lnSpc>
                <a:spcPct val="12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19034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3606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28178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2750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l">
              <a:buFontTx/>
              <a:buNone/>
              <a:defRPr/>
            </a:pPr>
            <a:r>
              <a:rPr lang="zh-TW" altLang="en-US" sz="3200" b="1" dirty="0" smtClean="0">
                <a:solidFill>
                  <a:prstClr val="white"/>
                </a:solidFill>
                <a:latin typeface="微軟正黑體" panose="020B0604030504040204" pitchFamily="34" charset="-120"/>
              </a:rPr>
              <a:t>樂退人生規劃</a:t>
            </a:r>
            <a:endParaRPr lang="zh-TW" altLang="en-US" sz="32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97404" y="1556792"/>
            <a:ext cx="218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財務管理</a:t>
            </a:r>
            <a:endParaRPr lang="zh-TW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557844" y="1568405"/>
            <a:ext cx="218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健康促進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3" name="投影片編號版面配置區 1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A2883326-BA0C-4671-900A-38A72CBAEAB0}" type="slidenum">
              <a:rPr lang="en-US" altLang="zh-TW" sz="1400" smtClean="0">
                <a:latin typeface="Arial"/>
                <a:ea typeface="標楷體"/>
              </a:rPr>
              <a:pPr algn="ctr">
                <a:defRPr/>
              </a:pPr>
              <a:t>7</a:t>
            </a:fld>
            <a:endParaRPr lang="en-US" altLang="zh-TW" sz="1400" dirty="0">
              <a:latin typeface="Arial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0481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群組 7"/>
          <p:cNvGrpSpPr>
            <a:grpSpLocks/>
          </p:cNvGrpSpPr>
          <p:nvPr/>
        </p:nvGrpSpPr>
        <p:grpSpPr bwMode="auto">
          <a:xfrm>
            <a:off x="334561" y="1363070"/>
            <a:ext cx="8461375" cy="4184650"/>
            <a:chOff x="566555" y="2078850"/>
            <a:chExt cx="8460940" cy="4185465"/>
          </a:xfrm>
        </p:grpSpPr>
        <p:sp>
          <p:nvSpPr>
            <p:cNvPr id="77" name="矩形 76"/>
            <p:cNvSpPr/>
            <p:nvPr/>
          </p:nvSpPr>
          <p:spPr>
            <a:xfrm>
              <a:off x="566555" y="2078850"/>
              <a:ext cx="8460940" cy="4185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600" b="1">
                <a:solidFill>
                  <a:srgbClr val="FFFFFF"/>
                </a:solidFill>
                <a:latin typeface="Microsoft JhengHei" pitchFamily="34" charset="-120"/>
                <a:ea typeface="Microsoft JhengHei" pitchFamily="34" charset="-120"/>
              </a:endParaRPr>
            </a:p>
          </p:txBody>
        </p:sp>
        <p:grpSp>
          <p:nvGrpSpPr>
            <p:cNvPr id="78" name="群組 56"/>
            <p:cNvGrpSpPr>
              <a:grpSpLocks/>
            </p:cNvGrpSpPr>
            <p:nvPr/>
          </p:nvGrpSpPr>
          <p:grpSpPr bwMode="auto">
            <a:xfrm>
              <a:off x="803532" y="2206240"/>
              <a:ext cx="7745754" cy="3109148"/>
              <a:chOff x="920751" y="2483452"/>
              <a:chExt cx="7745754" cy="3109148"/>
            </a:xfrm>
          </p:grpSpPr>
          <p:grpSp>
            <p:nvGrpSpPr>
              <p:cNvPr id="79" name="群組 57"/>
              <p:cNvGrpSpPr>
                <a:grpSpLocks/>
              </p:cNvGrpSpPr>
              <p:nvPr/>
            </p:nvGrpSpPr>
            <p:grpSpPr bwMode="auto">
              <a:xfrm>
                <a:off x="920751" y="2954338"/>
                <a:ext cx="6328586" cy="2013670"/>
                <a:chOff x="811213" y="2940050"/>
                <a:chExt cx="6328586" cy="2013670"/>
              </a:xfrm>
            </p:grpSpPr>
            <p:sp>
              <p:nvSpPr>
                <p:cNvPr id="86" name="等腰三角形 85"/>
                <p:cNvSpPr/>
                <p:nvPr/>
              </p:nvSpPr>
              <p:spPr>
                <a:xfrm>
                  <a:off x="3420477" y="4110593"/>
                  <a:ext cx="1063570" cy="843127"/>
                </a:xfrm>
                <a:prstGeom prst="triangl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600" b="1">
                    <a:solidFill>
                      <a:srgbClr val="FFFFFF"/>
                    </a:solidFill>
                    <a:latin typeface="Microsoft JhengHei" pitchFamily="34" charset="-120"/>
                    <a:ea typeface="Microsoft JhengHei" pitchFamily="34" charset="-120"/>
                  </a:endParaRPr>
                </a:p>
              </p:txBody>
            </p:sp>
            <p:cxnSp>
              <p:nvCxnSpPr>
                <p:cNvPr id="87" name="直線接點 86"/>
                <p:cNvCxnSpPr/>
                <p:nvPr/>
              </p:nvCxnSpPr>
              <p:spPr>
                <a:xfrm>
                  <a:off x="980615" y="4074074"/>
                  <a:ext cx="6159183" cy="3176"/>
                </a:xfrm>
                <a:prstGeom prst="line">
                  <a:avLst/>
                </a:prstGeom>
                <a:ln w="76200">
                  <a:noFill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文字方塊 17"/>
                <p:cNvSpPr txBox="1">
                  <a:spLocks noChangeArrowheads="1"/>
                </p:cNvSpPr>
                <p:nvPr/>
              </p:nvSpPr>
              <p:spPr bwMode="auto">
                <a:xfrm>
                  <a:off x="811213" y="2940050"/>
                  <a:ext cx="1108075" cy="120015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3600" b="1">
                      <a:latin typeface="Microsoft JhengHei" pitchFamily="34" charset="-120"/>
                      <a:ea typeface="Microsoft JhengHei" pitchFamily="34" charset="-120"/>
                    </a:rPr>
                    <a:t>健康</a:t>
                  </a:r>
                  <a:endParaRPr lang="en-US" altLang="zh-TW" sz="3600" b="1">
                    <a:latin typeface="Microsoft JhengHei" pitchFamily="34" charset="-120"/>
                    <a:ea typeface="Microsoft JhengHei" pitchFamily="34" charset="-12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3600" b="1">
                      <a:latin typeface="Microsoft JhengHei" pitchFamily="34" charset="-120"/>
                      <a:ea typeface="Microsoft JhengHei" pitchFamily="34" charset="-120"/>
                    </a:rPr>
                    <a:t>存摺</a:t>
                  </a:r>
                </a:p>
              </p:txBody>
            </p:sp>
          </p:grpSp>
          <p:grpSp>
            <p:nvGrpSpPr>
              <p:cNvPr id="80" name="群組 58"/>
              <p:cNvGrpSpPr>
                <a:grpSpLocks/>
              </p:cNvGrpSpPr>
              <p:nvPr/>
            </p:nvGrpSpPr>
            <p:grpSpPr bwMode="auto">
              <a:xfrm>
                <a:off x="6696075" y="2483452"/>
                <a:ext cx="1970430" cy="3109148"/>
                <a:chOff x="6696075" y="2483452"/>
                <a:chExt cx="1970430" cy="3109148"/>
              </a:xfrm>
            </p:grpSpPr>
            <p:sp>
              <p:nvSpPr>
                <p:cNvPr id="81" name="文字方塊 18"/>
                <p:cNvSpPr txBox="1">
                  <a:spLocks noChangeArrowheads="1"/>
                </p:cNvSpPr>
                <p:nvPr/>
              </p:nvSpPr>
              <p:spPr bwMode="auto">
                <a:xfrm>
                  <a:off x="6696075" y="2844800"/>
                  <a:ext cx="492418" cy="46175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400" b="1" dirty="0">
                      <a:latin typeface="Microsoft JhengHei" pitchFamily="34" charset="-120"/>
                      <a:ea typeface="Microsoft JhengHei" pitchFamily="34" charset="-120"/>
                    </a:rPr>
                    <a:t>慢</a:t>
                  </a:r>
                </a:p>
              </p:txBody>
            </p:sp>
            <p:sp>
              <p:nvSpPr>
                <p:cNvPr id="82" name="文字方塊 19"/>
                <p:cNvSpPr txBox="1">
                  <a:spLocks noChangeArrowheads="1"/>
                </p:cNvSpPr>
                <p:nvPr/>
              </p:nvSpPr>
              <p:spPr bwMode="auto">
                <a:xfrm>
                  <a:off x="6745288" y="4784725"/>
                  <a:ext cx="492418" cy="46175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400" b="1" dirty="0">
                      <a:latin typeface="Microsoft JhengHei" pitchFamily="34" charset="-120"/>
                      <a:ea typeface="Microsoft JhengHei" pitchFamily="34" charset="-120"/>
                    </a:rPr>
                    <a:t>快</a:t>
                  </a:r>
                </a:p>
              </p:txBody>
            </p:sp>
            <p:sp>
              <p:nvSpPr>
                <p:cNvPr id="83" name="文字方塊 20"/>
                <p:cNvSpPr txBox="1">
                  <a:spLocks noChangeArrowheads="1"/>
                </p:cNvSpPr>
                <p:nvPr/>
              </p:nvSpPr>
              <p:spPr bwMode="auto">
                <a:xfrm>
                  <a:off x="8122794" y="2483452"/>
                  <a:ext cx="543711" cy="31091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rPr>
                    <a:t>退</a:t>
                  </a:r>
                  <a:endParaRPr lang="en-US" altLang="zh-TW" sz="2800" b="1" dirty="0">
                    <a:solidFill>
                      <a:srgbClr val="FF0000"/>
                    </a:solidFill>
                    <a:latin typeface="Microsoft JhengHei" pitchFamily="34" charset="-120"/>
                    <a:ea typeface="Microsoft JhengHei" pitchFamily="34" charset="-12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rPr>
                    <a:t>休</a:t>
                  </a:r>
                  <a:endParaRPr lang="en-US" altLang="zh-TW" sz="2800" b="1" dirty="0">
                    <a:solidFill>
                      <a:srgbClr val="FF0000"/>
                    </a:solidFill>
                    <a:latin typeface="Microsoft JhengHei" pitchFamily="34" charset="-120"/>
                    <a:ea typeface="Microsoft JhengHei" pitchFamily="34" charset="-12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800" b="1" dirty="0" smtClean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rPr>
                    <a:t>金</a:t>
                  </a:r>
                  <a:endParaRPr lang="en-US" altLang="zh-TW" sz="2800" b="1" dirty="0" smtClean="0">
                    <a:solidFill>
                      <a:srgbClr val="FF0000"/>
                    </a:solidFill>
                    <a:latin typeface="Microsoft JhengHei" pitchFamily="34" charset="-120"/>
                    <a:ea typeface="Microsoft JhengHei" pitchFamily="34" charset="-12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800" b="1" dirty="0" smtClean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rPr>
                    <a:t>損</a:t>
                  </a:r>
                  <a:endParaRPr lang="en-US" altLang="zh-TW" sz="2800" b="1" dirty="0" smtClean="0">
                    <a:solidFill>
                      <a:srgbClr val="FF0000"/>
                    </a:solidFill>
                    <a:latin typeface="Microsoft JhengHei" pitchFamily="34" charset="-120"/>
                    <a:ea typeface="Microsoft JhengHei" pitchFamily="34" charset="-12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800" b="1" dirty="0" smtClean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rPr>
                    <a:t>耗</a:t>
                  </a:r>
                  <a:endParaRPr lang="en-US" altLang="zh-TW" sz="2800" b="1" dirty="0">
                    <a:solidFill>
                      <a:srgbClr val="FF0000"/>
                    </a:solidFill>
                    <a:latin typeface="Microsoft JhengHei" pitchFamily="34" charset="-120"/>
                    <a:ea typeface="Microsoft JhengHei" pitchFamily="34" charset="-12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rPr>
                    <a:t>速</a:t>
                  </a:r>
                  <a:endParaRPr lang="en-US" altLang="zh-TW" sz="2800" b="1" dirty="0" smtClean="0">
                    <a:solidFill>
                      <a:srgbClr val="FF0000"/>
                    </a:solidFill>
                    <a:latin typeface="Microsoft JhengHei" pitchFamily="34" charset="-120"/>
                    <a:ea typeface="Microsoft JhengHei" pitchFamily="34" charset="-12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800" b="1" dirty="0" smtClean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rPr>
                    <a:t>度</a:t>
                  </a:r>
                  <a:endParaRPr lang="en-US" altLang="zh-TW" sz="2800" b="1" dirty="0">
                    <a:solidFill>
                      <a:srgbClr val="FF0000"/>
                    </a:solidFill>
                    <a:latin typeface="Microsoft JhengHei" pitchFamily="34" charset="-120"/>
                    <a:ea typeface="Microsoft JhengHei" pitchFamily="34" charset="-120"/>
                  </a:endParaRPr>
                </a:p>
              </p:txBody>
            </p:sp>
            <p:sp>
              <p:nvSpPr>
                <p:cNvPr id="84" name="弧形箭號 (左彎) 83"/>
                <p:cNvSpPr/>
                <p:nvPr/>
              </p:nvSpPr>
              <p:spPr>
                <a:xfrm>
                  <a:off x="7209650" y="2872100"/>
                  <a:ext cx="754024" cy="2342018"/>
                </a:xfrm>
                <a:prstGeom prst="curvedLeftArrow">
                  <a:avLst/>
                </a:prstGeom>
                <a:solidFill>
                  <a:srgbClr val="0070C0"/>
                </a:solidFill>
                <a:ln>
                  <a:noFill/>
                  <a:headEnd type="triangle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600" b="1">
                    <a:latin typeface="Microsoft JhengHei" pitchFamily="34" charset="-120"/>
                    <a:ea typeface="Microsoft JhengHei" pitchFamily="34" charset="-120"/>
                  </a:endParaRPr>
                </a:p>
              </p:txBody>
            </p:sp>
            <p:sp>
              <p:nvSpPr>
                <p:cNvPr id="85" name="等腰三角形 84"/>
                <p:cNvSpPr/>
                <p:nvPr/>
              </p:nvSpPr>
              <p:spPr>
                <a:xfrm rot="16517103">
                  <a:off x="7019911" y="2841165"/>
                  <a:ext cx="360432" cy="225413"/>
                </a:xfrm>
                <a:prstGeom prst="triangl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600" b="1">
                    <a:solidFill>
                      <a:srgbClr val="FFFFFF"/>
                    </a:solidFill>
                    <a:latin typeface="Microsoft JhengHei" pitchFamily="34" charset="-120"/>
                    <a:ea typeface="Microsoft JhengHei" pitchFamily="34" charset="-120"/>
                  </a:endParaRPr>
                </a:p>
              </p:txBody>
            </p:sp>
          </p:grpSp>
        </p:grpSp>
      </p:grpSp>
      <p:grpSp>
        <p:nvGrpSpPr>
          <p:cNvPr id="89" name="群組 7"/>
          <p:cNvGrpSpPr>
            <a:grpSpLocks/>
          </p:cNvGrpSpPr>
          <p:nvPr/>
        </p:nvGrpSpPr>
        <p:grpSpPr bwMode="auto">
          <a:xfrm>
            <a:off x="334560" y="1340768"/>
            <a:ext cx="8461375" cy="4184650"/>
            <a:chOff x="566555" y="2078850"/>
            <a:chExt cx="8460940" cy="4185465"/>
          </a:xfrm>
        </p:grpSpPr>
        <p:sp>
          <p:nvSpPr>
            <p:cNvPr id="90" name="矩形 89"/>
            <p:cNvSpPr/>
            <p:nvPr/>
          </p:nvSpPr>
          <p:spPr>
            <a:xfrm>
              <a:off x="566555" y="2078850"/>
              <a:ext cx="8460940" cy="4185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600" b="1">
                <a:solidFill>
                  <a:srgbClr val="FFFFFF"/>
                </a:solidFill>
                <a:latin typeface="Microsoft JhengHei" pitchFamily="34" charset="-120"/>
                <a:ea typeface="Microsoft JhengHei" pitchFamily="34" charset="-120"/>
              </a:endParaRPr>
            </a:p>
          </p:txBody>
        </p:sp>
        <p:grpSp>
          <p:nvGrpSpPr>
            <p:cNvPr id="91" name="群組 56"/>
            <p:cNvGrpSpPr>
              <a:grpSpLocks/>
            </p:cNvGrpSpPr>
            <p:nvPr/>
          </p:nvGrpSpPr>
          <p:grpSpPr bwMode="auto">
            <a:xfrm>
              <a:off x="618538" y="2496444"/>
              <a:ext cx="7227917" cy="2472824"/>
              <a:chOff x="735757" y="2773656"/>
              <a:chExt cx="7227917" cy="2472824"/>
            </a:xfrm>
          </p:grpSpPr>
          <p:grpSp>
            <p:nvGrpSpPr>
              <p:cNvPr id="92" name="群組 57"/>
              <p:cNvGrpSpPr>
                <a:grpSpLocks/>
              </p:cNvGrpSpPr>
              <p:nvPr/>
            </p:nvGrpSpPr>
            <p:grpSpPr bwMode="auto">
              <a:xfrm>
                <a:off x="735757" y="3356087"/>
                <a:ext cx="6251944" cy="1611921"/>
                <a:chOff x="626219" y="3341799"/>
                <a:chExt cx="6251944" cy="1611921"/>
              </a:xfrm>
            </p:grpSpPr>
            <p:sp>
              <p:nvSpPr>
                <p:cNvPr id="98" name="等腰三角形 97"/>
                <p:cNvSpPr/>
                <p:nvPr/>
              </p:nvSpPr>
              <p:spPr>
                <a:xfrm>
                  <a:off x="3420477" y="4110593"/>
                  <a:ext cx="1063570" cy="843127"/>
                </a:xfrm>
                <a:prstGeom prst="triangl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600" b="1">
                    <a:solidFill>
                      <a:srgbClr val="FFFFFF"/>
                    </a:solidFill>
                    <a:latin typeface="Microsoft JhengHei" pitchFamily="34" charset="-120"/>
                    <a:ea typeface="Microsoft JhengHei" pitchFamily="34" charset="-120"/>
                  </a:endParaRPr>
                </a:p>
              </p:txBody>
            </p:sp>
            <p:cxnSp>
              <p:nvCxnSpPr>
                <p:cNvPr id="99" name="直線接點 98"/>
                <p:cNvCxnSpPr/>
                <p:nvPr/>
              </p:nvCxnSpPr>
              <p:spPr>
                <a:xfrm flipV="1">
                  <a:off x="626219" y="3422246"/>
                  <a:ext cx="6251944" cy="1480323"/>
                </a:xfrm>
                <a:prstGeom prst="line">
                  <a:avLst/>
                </a:prstGeom>
                <a:ln w="76200">
                  <a:noFill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文字方塊 17"/>
                <p:cNvSpPr txBox="1">
                  <a:spLocks noChangeArrowheads="1"/>
                </p:cNvSpPr>
                <p:nvPr/>
              </p:nvSpPr>
              <p:spPr bwMode="auto">
                <a:xfrm>
                  <a:off x="811213" y="3341799"/>
                  <a:ext cx="1108075" cy="1200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3600" b="1" dirty="0">
                      <a:latin typeface="Microsoft JhengHei" pitchFamily="34" charset="-120"/>
                      <a:ea typeface="Microsoft JhengHei" pitchFamily="34" charset="-120"/>
                    </a:rPr>
                    <a:t>健康</a:t>
                  </a:r>
                  <a:endParaRPr lang="en-US" altLang="zh-TW" sz="3600" b="1" dirty="0">
                    <a:latin typeface="Microsoft JhengHei" pitchFamily="34" charset="-120"/>
                    <a:ea typeface="Microsoft JhengHei" pitchFamily="34" charset="-12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3600" b="1" dirty="0">
                      <a:latin typeface="Microsoft JhengHei" pitchFamily="34" charset="-120"/>
                      <a:ea typeface="Microsoft JhengHei" pitchFamily="34" charset="-120"/>
                    </a:rPr>
                    <a:t>存摺</a:t>
                  </a:r>
                </a:p>
              </p:txBody>
            </p:sp>
          </p:grpSp>
          <p:grpSp>
            <p:nvGrpSpPr>
              <p:cNvPr id="93" name="群組 58"/>
              <p:cNvGrpSpPr>
                <a:grpSpLocks/>
              </p:cNvGrpSpPr>
              <p:nvPr/>
            </p:nvGrpSpPr>
            <p:grpSpPr bwMode="auto">
              <a:xfrm>
                <a:off x="6696075" y="2773656"/>
                <a:ext cx="1267599" cy="2472824"/>
                <a:chOff x="6696075" y="2773656"/>
                <a:chExt cx="1267599" cy="2472824"/>
              </a:xfrm>
            </p:grpSpPr>
            <p:sp>
              <p:nvSpPr>
                <p:cNvPr id="94" name="文字方塊 18"/>
                <p:cNvSpPr txBox="1">
                  <a:spLocks noChangeArrowheads="1"/>
                </p:cNvSpPr>
                <p:nvPr/>
              </p:nvSpPr>
              <p:spPr bwMode="auto">
                <a:xfrm>
                  <a:off x="6696075" y="2844800"/>
                  <a:ext cx="492418" cy="4617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400" b="1" dirty="0">
                      <a:latin typeface="Microsoft JhengHei" pitchFamily="34" charset="-120"/>
                      <a:ea typeface="Microsoft JhengHei" pitchFamily="34" charset="-120"/>
                    </a:rPr>
                    <a:t>慢</a:t>
                  </a:r>
                </a:p>
              </p:txBody>
            </p:sp>
            <p:sp>
              <p:nvSpPr>
                <p:cNvPr id="95" name="文字方塊 19"/>
                <p:cNvSpPr txBox="1">
                  <a:spLocks noChangeArrowheads="1"/>
                </p:cNvSpPr>
                <p:nvPr/>
              </p:nvSpPr>
              <p:spPr bwMode="auto">
                <a:xfrm>
                  <a:off x="6745288" y="4784725"/>
                  <a:ext cx="492418" cy="4617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400" b="1" dirty="0">
                      <a:latin typeface="Microsoft JhengHei" pitchFamily="34" charset="-120"/>
                      <a:ea typeface="Microsoft JhengHei" pitchFamily="34" charset="-120"/>
                    </a:rPr>
                    <a:t>快</a:t>
                  </a:r>
                </a:p>
              </p:txBody>
            </p:sp>
            <p:sp>
              <p:nvSpPr>
                <p:cNvPr id="96" name="弧形箭號 (左彎) 95"/>
                <p:cNvSpPr/>
                <p:nvPr/>
              </p:nvSpPr>
              <p:spPr>
                <a:xfrm>
                  <a:off x="7209650" y="2872100"/>
                  <a:ext cx="754024" cy="2342018"/>
                </a:xfrm>
                <a:prstGeom prst="curvedLeftArrow">
                  <a:avLst/>
                </a:prstGeom>
                <a:solidFill>
                  <a:srgbClr val="0070C0"/>
                </a:solidFill>
                <a:ln>
                  <a:noFill/>
                  <a:headEnd type="triangle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600" b="1">
                    <a:latin typeface="Microsoft JhengHei" pitchFamily="34" charset="-120"/>
                    <a:ea typeface="Microsoft JhengHei" pitchFamily="34" charset="-120"/>
                  </a:endParaRPr>
                </a:p>
              </p:txBody>
            </p:sp>
            <p:sp>
              <p:nvSpPr>
                <p:cNvPr id="97" name="等腰三角形 96"/>
                <p:cNvSpPr/>
                <p:nvPr/>
              </p:nvSpPr>
              <p:spPr>
                <a:xfrm rot="16517103">
                  <a:off x="7019911" y="2841165"/>
                  <a:ext cx="360432" cy="225413"/>
                </a:xfrm>
                <a:prstGeom prst="triangl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zh-TW" altLang="en-US" sz="1600" b="1">
                    <a:solidFill>
                      <a:srgbClr val="FFFFFF"/>
                    </a:solidFill>
                    <a:latin typeface="Microsoft JhengHei" pitchFamily="34" charset="-120"/>
                    <a:ea typeface="Microsoft JhengHei" pitchFamily="34" charset="-120"/>
                  </a:endParaRPr>
                </a:p>
              </p:txBody>
            </p:sp>
          </p:grpSp>
        </p:grpSp>
      </p:grpSp>
      <p:sp>
        <p:nvSpPr>
          <p:cNvPr id="101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16900" cy="706438"/>
          </a:xfrm>
        </p:spPr>
        <p:txBody>
          <a:bodyPr>
            <a:noAutofit/>
          </a:bodyPr>
          <a:lstStyle/>
          <a:p>
            <a:r>
              <a:rPr lang="zh-TW" altLang="en-US" sz="3200" kern="1200" dirty="0">
                <a:solidFill>
                  <a:prstClr val="white"/>
                </a:solidFill>
                <a:latin typeface="微軟正黑體" panose="020B0604030504040204" pitchFamily="34" charset="-120"/>
                <a:cs typeface="+mn-cs"/>
              </a:rPr>
              <a:t>健康存摺  </a:t>
            </a:r>
            <a:r>
              <a:rPr lang="en-US" altLang="zh-TW" sz="3200" kern="1200" dirty="0">
                <a:solidFill>
                  <a:prstClr val="white"/>
                </a:solidFill>
                <a:latin typeface="微軟正黑體" panose="020B0604030504040204" pitchFamily="34" charset="-120"/>
                <a:cs typeface="+mn-cs"/>
              </a:rPr>
              <a:t>VS. </a:t>
            </a:r>
            <a:r>
              <a:rPr lang="zh-TW" altLang="en-US" sz="3200" kern="1200" dirty="0">
                <a:solidFill>
                  <a:prstClr val="white"/>
                </a:solidFill>
                <a:latin typeface="微軟正黑體" panose="020B0604030504040204" pitchFamily="34" charset="-120"/>
                <a:cs typeface="+mn-cs"/>
              </a:rPr>
              <a:t> </a:t>
            </a:r>
            <a:r>
              <a:rPr lang="zh-TW" altLang="en-US" sz="3200" kern="1200" dirty="0" smtClean="0">
                <a:solidFill>
                  <a:prstClr val="white"/>
                </a:solidFill>
                <a:latin typeface="微軟正黑體" panose="020B0604030504040204" pitchFamily="34" charset="-120"/>
                <a:cs typeface="+mn-cs"/>
              </a:rPr>
              <a:t>財務管理</a:t>
            </a:r>
            <a:endParaRPr lang="zh-TW" altLang="en-US" sz="3200" kern="1200" dirty="0">
              <a:solidFill>
                <a:prstClr val="white"/>
              </a:solidFill>
              <a:latin typeface="微軟正黑體" panose="020B0604030504040204" pitchFamily="34" charset="-120"/>
              <a:cs typeface="+mn-cs"/>
            </a:endParaRPr>
          </a:p>
        </p:txBody>
      </p:sp>
      <p:grpSp>
        <p:nvGrpSpPr>
          <p:cNvPr id="102" name="群組 101"/>
          <p:cNvGrpSpPr/>
          <p:nvPr/>
        </p:nvGrpSpPr>
        <p:grpSpPr>
          <a:xfrm>
            <a:off x="323528" y="1673334"/>
            <a:ext cx="8461375" cy="4184650"/>
            <a:chOff x="323410" y="1700760"/>
            <a:chExt cx="8461375" cy="4184650"/>
          </a:xfrm>
        </p:grpSpPr>
        <p:grpSp>
          <p:nvGrpSpPr>
            <p:cNvPr id="103" name="群組 7"/>
            <p:cNvGrpSpPr>
              <a:grpSpLocks/>
            </p:cNvGrpSpPr>
            <p:nvPr/>
          </p:nvGrpSpPr>
          <p:grpSpPr bwMode="auto">
            <a:xfrm>
              <a:off x="323410" y="1700760"/>
              <a:ext cx="8461375" cy="4184650"/>
              <a:chOff x="566555" y="2078850"/>
              <a:chExt cx="8460940" cy="4185465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566555" y="2078850"/>
                <a:ext cx="8460940" cy="4185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600" b="1" dirty="0">
                  <a:solidFill>
                    <a:srgbClr val="FFFFFF"/>
                  </a:solidFill>
                  <a:latin typeface="Microsoft JhengHei" pitchFamily="34" charset="-120"/>
                  <a:ea typeface="Microsoft JhengHei" pitchFamily="34" charset="-120"/>
                </a:endParaRPr>
              </a:p>
            </p:txBody>
          </p:sp>
          <p:grpSp>
            <p:nvGrpSpPr>
              <p:cNvPr id="106" name="群組 56"/>
              <p:cNvGrpSpPr>
                <a:grpSpLocks/>
              </p:cNvGrpSpPr>
              <p:nvPr/>
            </p:nvGrpSpPr>
            <p:grpSpPr bwMode="auto">
              <a:xfrm>
                <a:off x="629687" y="2103453"/>
                <a:ext cx="7919599" cy="3211935"/>
                <a:chOff x="746906" y="2380665"/>
                <a:chExt cx="7919599" cy="3211935"/>
              </a:xfrm>
            </p:grpSpPr>
            <p:grpSp>
              <p:nvGrpSpPr>
                <p:cNvPr id="107" name="群組 57"/>
                <p:cNvGrpSpPr>
                  <a:grpSpLocks/>
                </p:cNvGrpSpPr>
                <p:nvPr/>
              </p:nvGrpSpPr>
              <p:grpSpPr bwMode="auto">
                <a:xfrm>
                  <a:off x="746906" y="2380665"/>
                  <a:ext cx="6244591" cy="2587343"/>
                  <a:chOff x="637368" y="2366377"/>
                  <a:chExt cx="6244591" cy="2587343"/>
                </a:xfrm>
              </p:grpSpPr>
              <p:sp>
                <p:nvSpPr>
                  <p:cNvPr id="114" name="等腰三角形 113"/>
                  <p:cNvSpPr/>
                  <p:nvPr/>
                </p:nvSpPr>
                <p:spPr>
                  <a:xfrm>
                    <a:off x="3420477" y="4110593"/>
                    <a:ext cx="1063570" cy="843127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1600" b="1">
                      <a:solidFill>
                        <a:srgbClr val="FFFFFF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</p:txBody>
              </p: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637368" y="3581770"/>
                    <a:ext cx="6244591" cy="1064772"/>
                  </a:xfrm>
                  <a:prstGeom prst="line">
                    <a:avLst/>
                  </a:prstGeom>
                  <a:ln w="76200">
                    <a:solidFill>
                      <a:srgbClr val="0070C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文字方塊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2363" y="2366377"/>
                    <a:ext cx="1108075" cy="1200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3600" b="1" dirty="0">
                        <a:latin typeface="Microsoft JhengHei" pitchFamily="34" charset="-120"/>
                        <a:ea typeface="Microsoft JhengHei" pitchFamily="34" charset="-120"/>
                      </a:rPr>
                      <a:t>健康</a:t>
                    </a:r>
                    <a:endParaRPr lang="en-US" altLang="zh-TW" sz="3600" b="1" dirty="0"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3600" b="1" dirty="0">
                        <a:latin typeface="Microsoft JhengHei" pitchFamily="34" charset="-120"/>
                        <a:ea typeface="Microsoft JhengHei" pitchFamily="34" charset="-120"/>
                      </a:rPr>
                      <a:t>存摺</a:t>
                    </a:r>
                  </a:p>
                </p:txBody>
              </p:sp>
            </p:grpSp>
            <p:grpSp>
              <p:nvGrpSpPr>
                <p:cNvPr id="108" name="群組 58"/>
                <p:cNvGrpSpPr>
                  <a:grpSpLocks/>
                </p:cNvGrpSpPr>
                <p:nvPr/>
              </p:nvGrpSpPr>
              <p:grpSpPr bwMode="auto">
                <a:xfrm>
                  <a:off x="6696075" y="2483452"/>
                  <a:ext cx="1970430" cy="3109148"/>
                  <a:chOff x="6696075" y="2483452"/>
                  <a:chExt cx="1970430" cy="3109148"/>
                </a:xfrm>
              </p:grpSpPr>
              <p:sp>
                <p:nvSpPr>
                  <p:cNvPr id="109" name="文字方塊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96075" y="2844800"/>
                    <a:ext cx="492418" cy="4617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400" b="1" dirty="0">
                        <a:latin typeface="Microsoft JhengHei" pitchFamily="34" charset="-120"/>
                        <a:ea typeface="Microsoft JhengHei" pitchFamily="34" charset="-120"/>
                      </a:rPr>
                      <a:t>慢</a:t>
                    </a:r>
                  </a:p>
                </p:txBody>
              </p:sp>
              <p:sp>
                <p:nvSpPr>
                  <p:cNvPr id="110" name="文字方塊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45288" y="4784725"/>
                    <a:ext cx="492418" cy="4617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400" b="1" dirty="0">
                        <a:latin typeface="Microsoft JhengHei" pitchFamily="34" charset="-120"/>
                        <a:ea typeface="Microsoft JhengHei" pitchFamily="34" charset="-120"/>
                      </a:rPr>
                      <a:t>快</a:t>
                    </a:r>
                  </a:p>
                </p:txBody>
              </p:sp>
              <p:sp>
                <p:nvSpPr>
                  <p:cNvPr id="111" name="文字方塊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22794" y="2483452"/>
                    <a:ext cx="543711" cy="31091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退</a:t>
                    </a:r>
                    <a:endParaRPr lang="en-US" altLang="zh-TW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休</a:t>
                    </a:r>
                    <a:endParaRPr lang="en-US" altLang="zh-TW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 smtClean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金</a:t>
                    </a:r>
                    <a:endParaRPr lang="en-US" altLang="zh-TW" sz="2800" b="1" dirty="0" smtClean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 smtClean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損</a:t>
                    </a:r>
                    <a:endParaRPr lang="en-US" altLang="zh-TW" sz="2800" b="1" dirty="0" smtClean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 smtClean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耗</a:t>
                    </a:r>
                    <a:endParaRPr lang="en-US" altLang="zh-TW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速</a:t>
                    </a:r>
                    <a:endParaRPr lang="en-US" altLang="zh-TW" sz="2800" b="1" dirty="0" smtClean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 smtClean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度</a:t>
                    </a:r>
                    <a:endParaRPr lang="en-US" altLang="zh-TW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</p:txBody>
              </p:sp>
              <p:sp>
                <p:nvSpPr>
                  <p:cNvPr id="112" name="弧形箭號 (左彎) 111"/>
                  <p:cNvSpPr/>
                  <p:nvPr/>
                </p:nvSpPr>
                <p:spPr>
                  <a:xfrm>
                    <a:off x="7209650" y="2872100"/>
                    <a:ext cx="754024" cy="2342018"/>
                  </a:xfrm>
                  <a:prstGeom prst="curvedLeftArrow">
                    <a:avLst/>
                  </a:prstGeom>
                  <a:solidFill>
                    <a:srgbClr val="0070C0"/>
                  </a:solidFill>
                  <a:ln>
                    <a:noFill/>
                    <a:headEnd type="triangle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1600" b="1">
                      <a:latin typeface="Microsoft JhengHei" pitchFamily="34" charset="-120"/>
                      <a:ea typeface="Microsoft JhengHei" pitchFamily="34" charset="-120"/>
                    </a:endParaRPr>
                  </a:p>
                </p:txBody>
              </p:sp>
              <p:sp>
                <p:nvSpPr>
                  <p:cNvPr id="113" name="等腰三角形 112"/>
                  <p:cNvSpPr/>
                  <p:nvPr/>
                </p:nvSpPr>
                <p:spPr>
                  <a:xfrm rot="16517103">
                    <a:off x="7019911" y="2841165"/>
                    <a:ext cx="360432" cy="225413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1600" b="1">
                      <a:solidFill>
                        <a:srgbClr val="FFFFFF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</p:txBody>
              </p:sp>
            </p:grpSp>
          </p:grpSp>
        </p:grpSp>
        <p:sp>
          <p:nvSpPr>
            <p:cNvPr id="104" name="文字方塊 103"/>
            <p:cNvSpPr txBox="1"/>
            <p:nvPr/>
          </p:nvSpPr>
          <p:spPr>
            <a:xfrm>
              <a:off x="2944127" y="4293120"/>
              <a:ext cx="15557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“</a:t>
              </a:r>
              <a:r>
                <a:rPr lang="en-US" altLang="zh-TW" sz="2400" b="1" dirty="0" err="1" smtClean="0"/>
                <a:t>Whealth</a:t>
              </a:r>
              <a:r>
                <a:rPr lang="en-US" altLang="zh-TW" sz="2400" b="1" dirty="0" smtClean="0"/>
                <a:t>”</a:t>
              </a:r>
              <a:endParaRPr lang="zh-TW" altLang="en-US" sz="2400" b="1" dirty="0"/>
            </a:p>
          </p:txBody>
        </p:sp>
      </p:grpSp>
      <p:sp>
        <p:nvSpPr>
          <p:cNvPr id="117" name="文字方塊 116"/>
          <p:cNvSpPr txBox="1"/>
          <p:nvPr/>
        </p:nvSpPr>
        <p:spPr>
          <a:xfrm>
            <a:off x="5481145" y="5857984"/>
            <a:ext cx="321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/>
              <a:t>Whealth</a:t>
            </a:r>
            <a:r>
              <a:rPr lang="en-US" altLang="zh-TW" sz="2400" dirty="0" smtClean="0"/>
              <a:t>=</a:t>
            </a:r>
            <a:r>
              <a:rPr lang="en-US" altLang="zh-TW" sz="2400" dirty="0" err="1" smtClean="0"/>
              <a:t>wealth+health</a:t>
            </a:r>
            <a:endParaRPr lang="zh-TW" altLang="en-US" sz="2400" dirty="0"/>
          </a:p>
        </p:txBody>
      </p:sp>
      <p:grpSp>
        <p:nvGrpSpPr>
          <p:cNvPr id="118" name="群組 117"/>
          <p:cNvGrpSpPr/>
          <p:nvPr/>
        </p:nvGrpSpPr>
        <p:grpSpPr>
          <a:xfrm>
            <a:off x="323527" y="1685790"/>
            <a:ext cx="8461375" cy="4184650"/>
            <a:chOff x="323410" y="1700760"/>
            <a:chExt cx="8461375" cy="4184650"/>
          </a:xfrm>
        </p:grpSpPr>
        <p:grpSp>
          <p:nvGrpSpPr>
            <p:cNvPr id="119" name="群組 7"/>
            <p:cNvGrpSpPr>
              <a:grpSpLocks/>
            </p:cNvGrpSpPr>
            <p:nvPr/>
          </p:nvGrpSpPr>
          <p:grpSpPr bwMode="auto">
            <a:xfrm>
              <a:off x="323410" y="1700760"/>
              <a:ext cx="8461375" cy="4184650"/>
              <a:chOff x="566555" y="2078850"/>
              <a:chExt cx="8460940" cy="4185465"/>
            </a:xfrm>
          </p:grpSpPr>
          <p:sp>
            <p:nvSpPr>
              <p:cNvPr id="121" name="矩形 120"/>
              <p:cNvSpPr/>
              <p:nvPr/>
            </p:nvSpPr>
            <p:spPr>
              <a:xfrm>
                <a:off x="566555" y="2078850"/>
                <a:ext cx="8460940" cy="4185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600" b="1" dirty="0">
                  <a:solidFill>
                    <a:srgbClr val="FFFFFF"/>
                  </a:solidFill>
                  <a:latin typeface="Microsoft JhengHei" pitchFamily="34" charset="-120"/>
                  <a:ea typeface="Microsoft JhengHei" pitchFamily="34" charset="-120"/>
                </a:endParaRPr>
              </a:p>
            </p:txBody>
          </p:sp>
          <p:grpSp>
            <p:nvGrpSpPr>
              <p:cNvPr id="122" name="群組 56"/>
              <p:cNvGrpSpPr>
                <a:grpSpLocks/>
              </p:cNvGrpSpPr>
              <p:nvPr/>
            </p:nvGrpSpPr>
            <p:grpSpPr bwMode="auto">
              <a:xfrm>
                <a:off x="629687" y="2206240"/>
                <a:ext cx="7919599" cy="3109148"/>
                <a:chOff x="746906" y="2483452"/>
                <a:chExt cx="7919599" cy="3109148"/>
              </a:xfrm>
            </p:grpSpPr>
            <p:grpSp>
              <p:nvGrpSpPr>
                <p:cNvPr id="123" name="群組 57"/>
                <p:cNvGrpSpPr>
                  <a:grpSpLocks/>
                </p:cNvGrpSpPr>
                <p:nvPr/>
              </p:nvGrpSpPr>
              <p:grpSpPr bwMode="auto">
                <a:xfrm>
                  <a:off x="746906" y="2796945"/>
                  <a:ext cx="6244591" cy="2171063"/>
                  <a:chOff x="637368" y="2782657"/>
                  <a:chExt cx="6244591" cy="2171063"/>
                </a:xfrm>
              </p:grpSpPr>
              <p:sp>
                <p:nvSpPr>
                  <p:cNvPr id="130" name="等腰三角形 129"/>
                  <p:cNvSpPr/>
                  <p:nvPr/>
                </p:nvSpPr>
                <p:spPr>
                  <a:xfrm>
                    <a:off x="3420477" y="4110593"/>
                    <a:ext cx="1063570" cy="843127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1600" b="1">
                      <a:solidFill>
                        <a:srgbClr val="FFFFFF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</p:txBody>
              </p:sp>
              <p:cxnSp>
                <p:nvCxnSpPr>
                  <p:cNvPr id="131" name="直線接點 130"/>
                  <p:cNvCxnSpPr/>
                  <p:nvPr/>
                </p:nvCxnSpPr>
                <p:spPr>
                  <a:xfrm>
                    <a:off x="637368" y="4099242"/>
                    <a:ext cx="6244591" cy="37662"/>
                  </a:xfrm>
                  <a:prstGeom prst="line">
                    <a:avLst/>
                  </a:prstGeom>
                  <a:ln w="76200">
                    <a:solidFill>
                      <a:srgbClr val="0070C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文字方塊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8434" y="2782657"/>
                    <a:ext cx="1108075" cy="1200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3600" b="1" dirty="0">
                        <a:latin typeface="Microsoft JhengHei" pitchFamily="34" charset="-120"/>
                        <a:ea typeface="Microsoft JhengHei" pitchFamily="34" charset="-120"/>
                      </a:rPr>
                      <a:t>健康</a:t>
                    </a:r>
                    <a:endParaRPr lang="en-US" altLang="zh-TW" sz="3600" b="1" dirty="0"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3600" b="1" dirty="0">
                        <a:latin typeface="Microsoft JhengHei" pitchFamily="34" charset="-120"/>
                        <a:ea typeface="Microsoft JhengHei" pitchFamily="34" charset="-120"/>
                      </a:rPr>
                      <a:t>存摺</a:t>
                    </a:r>
                  </a:p>
                </p:txBody>
              </p:sp>
            </p:grpSp>
            <p:grpSp>
              <p:nvGrpSpPr>
                <p:cNvPr id="124" name="群組 58"/>
                <p:cNvGrpSpPr>
                  <a:grpSpLocks/>
                </p:cNvGrpSpPr>
                <p:nvPr/>
              </p:nvGrpSpPr>
              <p:grpSpPr bwMode="auto">
                <a:xfrm>
                  <a:off x="6696075" y="2483452"/>
                  <a:ext cx="1970430" cy="3109148"/>
                  <a:chOff x="6696075" y="2483452"/>
                  <a:chExt cx="1970430" cy="3109148"/>
                </a:xfrm>
              </p:grpSpPr>
              <p:sp>
                <p:nvSpPr>
                  <p:cNvPr id="125" name="文字方塊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96075" y="2844800"/>
                    <a:ext cx="492418" cy="4617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400" b="1" dirty="0">
                        <a:latin typeface="Microsoft JhengHei" pitchFamily="34" charset="-120"/>
                        <a:ea typeface="Microsoft JhengHei" pitchFamily="34" charset="-120"/>
                      </a:rPr>
                      <a:t>慢</a:t>
                    </a:r>
                  </a:p>
                </p:txBody>
              </p:sp>
              <p:sp>
                <p:nvSpPr>
                  <p:cNvPr id="126" name="文字方塊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45288" y="4784725"/>
                    <a:ext cx="492418" cy="4617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400" b="1" dirty="0">
                        <a:latin typeface="Microsoft JhengHei" pitchFamily="34" charset="-120"/>
                        <a:ea typeface="Microsoft JhengHei" pitchFamily="34" charset="-120"/>
                      </a:rPr>
                      <a:t>快</a:t>
                    </a:r>
                  </a:p>
                </p:txBody>
              </p:sp>
              <p:sp>
                <p:nvSpPr>
                  <p:cNvPr id="127" name="文字方塊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22794" y="2483452"/>
                    <a:ext cx="543711" cy="31091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退</a:t>
                    </a:r>
                    <a:endParaRPr lang="en-US" altLang="zh-TW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休</a:t>
                    </a:r>
                    <a:endParaRPr lang="en-US" altLang="zh-TW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 smtClean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金</a:t>
                    </a:r>
                    <a:endParaRPr lang="en-US" altLang="zh-TW" sz="2800" b="1" dirty="0" smtClean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 smtClean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損</a:t>
                    </a:r>
                    <a:endParaRPr lang="en-US" altLang="zh-TW" sz="2800" b="1" dirty="0" smtClean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 smtClean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耗</a:t>
                    </a:r>
                    <a:endParaRPr lang="en-US" altLang="zh-TW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速</a:t>
                    </a:r>
                    <a:endParaRPr lang="en-US" altLang="zh-TW" sz="2800" b="1" dirty="0" smtClean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 smtClean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度</a:t>
                    </a:r>
                    <a:endParaRPr lang="en-US" altLang="zh-TW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</p:txBody>
              </p:sp>
              <p:sp>
                <p:nvSpPr>
                  <p:cNvPr id="128" name="弧形箭號 (左彎) 127"/>
                  <p:cNvSpPr/>
                  <p:nvPr/>
                </p:nvSpPr>
                <p:spPr>
                  <a:xfrm>
                    <a:off x="7209650" y="2872100"/>
                    <a:ext cx="754024" cy="2342018"/>
                  </a:xfrm>
                  <a:prstGeom prst="curvedLeftArrow">
                    <a:avLst/>
                  </a:prstGeom>
                  <a:solidFill>
                    <a:srgbClr val="0070C0"/>
                  </a:solidFill>
                  <a:ln>
                    <a:noFill/>
                    <a:headEnd type="triangle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1600" b="1">
                      <a:latin typeface="Microsoft JhengHei" pitchFamily="34" charset="-120"/>
                      <a:ea typeface="Microsoft JhengHei" pitchFamily="34" charset="-120"/>
                    </a:endParaRPr>
                  </a:p>
                </p:txBody>
              </p:sp>
              <p:sp>
                <p:nvSpPr>
                  <p:cNvPr id="129" name="等腰三角形 128"/>
                  <p:cNvSpPr/>
                  <p:nvPr/>
                </p:nvSpPr>
                <p:spPr>
                  <a:xfrm rot="16517103">
                    <a:off x="7019911" y="2841165"/>
                    <a:ext cx="360432" cy="225413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1600" b="1">
                      <a:solidFill>
                        <a:srgbClr val="FFFFFF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</p:txBody>
              </p:sp>
            </p:grpSp>
          </p:grpSp>
        </p:grpSp>
        <p:sp>
          <p:nvSpPr>
            <p:cNvPr id="120" name="文字方塊 119"/>
            <p:cNvSpPr txBox="1"/>
            <p:nvPr/>
          </p:nvSpPr>
          <p:spPr>
            <a:xfrm>
              <a:off x="2944127" y="4293120"/>
              <a:ext cx="15557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“</a:t>
              </a:r>
              <a:r>
                <a:rPr lang="en-US" altLang="zh-TW" sz="2400" b="1" dirty="0" err="1" smtClean="0"/>
                <a:t>Whealth</a:t>
              </a:r>
              <a:r>
                <a:rPr lang="en-US" altLang="zh-TW" sz="2400" b="1" dirty="0" smtClean="0"/>
                <a:t>”</a:t>
              </a:r>
              <a:endParaRPr lang="zh-TW" altLang="en-US" sz="2400" b="1" dirty="0"/>
            </a:p>
          </p:txBody>
        </p:sp>
      </p:grpSp>
      <p:grpSp>
        <p:nvGrpSpPr>
          <p:cNvPr id="133" name="群組 132"/>
          <p:cNvGrpSpPr/>
          <p:nvPr/>
        </p:nvGrpSpPr>
        <p:grpSpPr>
          <a:xfrm>
            <a:off x="334561" y="1452515"/>
            <a:ext cx="8461375" cy="4403026"/>
            <a:chOff x="323410" y="1700760"/>
            <a:chExt cx="8461375" cy="4184650"/>
          </a:xfrm>
        </p:grpSpPr>
        <p:grpSp>
          <p:nvGrpSpPr>
            <p:cNvPr id="134" name="群組 7"/>
            <p:cNvGrpSpPr>
              <a:grpSpLocks/>
            </p:cNvGrpSpPr>
            <p:nvPr/>
          </p:nvGrpSpPr>
          <p:grpSpPr bwMode="auto">
            <a:xfrm>
              <a:off x="323410" y="1700760"/>
              <a:ext cx="8461375" cy="4184650"/>
              <a:chOff x="566555" y="2078850"/>
              <a:chExt cx="8460940" cy="4185465"/>
            </a:xfrm>
          </p:grpSpPr>
          <p:sp>
            <p:nvSpPr>
              <p:cNvPr id="136" name="矩形 135"/>
              <p:cNvSpPr/>
              <p:nvPr/>
            </p:nvSpPr>
            <p:spPr>
              <a:xfrm>
                <a:off x="566555" y="2078850"/>
                <a:ext cx="8460940" cy="4185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600" b="1" dirty="0">
                  <a:solidFill>
                    <a:srgbClr val="FFFFFF"/>
                  </a:solidFill>
                  <a:latin typeface="Microsoft JhengHei" pitchFamily="34" charset="-120"/>
                  <a:ea typeface="Microsoft JhengHei" pitchFamily="34" charset="-120"/>
                </a:endParaRPr>
              </a:p>
            </p:txBody>
          </p:sp>
          <p:grpSp>
            <p:nvGrpSpPr>
              <p:cNvPr id="137" name="群組 56"/>
              <p:cNvGrpSpPr>
                <a:grpSpLocks/>
              </p:cNvGrpSpPr>
              <p:nvPr/>
            </p:nvGrpSpPr>
            <p:grpSpPr bwMode="auto">
              <a:xfrm>
                <a:off x="850615" y="2206240"/>
                <a:ext cx="7698671" cy="3109148"/>
                <a:chOff x="967834" y="2483452"/>
                <a:chExt cx="7698671" cy="3109148"/>
              </a:xfrm>
            </p:grpSpPr>
            <p:grpSp>
              <p:nvGrpSpPr>
                <p:cNvPr id="138" name="群組 57"/>
                <p:cNvGrpSpPr>
                  <a:grpSpLocks/>
                </p:cNvGrpSpPr>
                <p:nvPr/>
              </p:nvGrpSpPr>
              <p:grpSpPr bwMode="auto">
                <a:xfrm>
                  <a:off x="967834" y="3402440"/>
                  <a:ext cx="5974450" cy="1565568"/>
                  <a:chOff x="858296" y="3388152"/>
                  <a:chExt cx="5974450" cy="1565568"/>
                </a:xfrm>
              </p:grpSpPr>
              <p:sp>
                <p:nvSpPr>
                  <p:cNvPr id="145" name="等腰三角形 144"/>
                  <p:cNvSpPr/>
                  <p:nvPr/>
                </p:nvSpPr>
                <p:spPr>
                  <a:xfrm>
                    <a:off x="3420477" y="4110593"/>
                    <a:ext cx="1063570" cy="843127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1600" b="1">
                      <a:solidFill>
                        <a:srgbClr val="FFFFFF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</p:txBody>
              </p:sp>
              <p:cxnSp>
                <p:nvCxnSpPr>
                  <p:cNvPr id="146" name="直線接點 145"/>
                  <p:cNvCxnSpPr/>
                  <p:nvPr/>
                </p:nvCxnSpPr>
                <p:spPr>
                  <a:xfrm flipV="1">
                    <a:off x="1078266" y="3388152"/>
                    <a:ext cx="5754480" cy="1470859"/>
                  </a:xfrm>
                  <a:prstGeom prst="line">
                    <a:avLst/>
                  </a:prstGeom>
                  <a:ln w="76200">
                    <a:solidFill>
                      <a:srgbClr val="0070C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7" name="文字方塊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296" y="3408968"/>
                    <a:ext cx="1108075" cy="1200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3600" b="1" dirty="0">
                        <a:latin typeface="Microsoft JhengHei" pitchFamily="34" charset="-120"/>
                        <a:ea typeface="Microsoft JhengHei" pitchFamily="34" charset="-120"/>
                      </a:rPr>
                      <a:t>健康</a:t>
                    </a:r>
                    <a:endParaRPr lang="en-US" altLang="zh-TW" sz="3600" b="1" dirty="0"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3600" b="1" dirty="0">
                        <a:latin typeface="Microsoft JhengHei" pitchFamily="34" charset="-120"/>
                        <a:ea typeface="Microsoft JhengHei" pitchFamily="34" charset="-120"/>
                      </a:rPr>
                      <a:t>存摺</a:t>
                    </a:r>
                  </a:p>
                </p:txBody>
              </p:sp>
            </p:grpSp>
            <p:grpSp>
              <p:nvGrpSpPr>
                <p:cNvPr id="139" name="群組 58"/>
                <p:cNvGrpSpPr>
                  <a:grpSpLocks/>
                </p:cNvGrpSpPr>
                <p:nvPr/>
              </p:nvGrpSpPr>
              <p:grpSpPr bwMode="auto">
                <a:xfrm>
                  <a:off x="6696075" y="2483452"/>
                  <a:ext cx="1970430" cy="3109148"/>
                  <a:chOff x="6696075" y="2483452"/>
                  <a:chExt cx="1970430" cy="3109148"/>
                </a:xfrm>
              </p:grpSpPr>
              <p:sp>
                <p:nvSpPr>
                  <p:cNvPr id="140" name="文字方塊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96075" y="2844800"/>
                    <a:ext cx="492418" cy="4617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400" b="1" dirty="0">
                        <a:latin typeface="Microsoft JhengHei" pitchFamily="34" charset="-120"/>
                        <a:ea typeface="Microsoft JhengHei" pitchFamily="34" charset="-120"/>
                      </a:rPr>
                      <a:t>慢</a:t>
                    </a:r>
                  </a:p>
                </p:txBody>
              </p:sp>
              <p:sp>
                <p:nvSpPr>
                  <p:cNvPr id="141" name="文字方塊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45288" y="4784725"/>
                    <a:ext cx="492418" cy="4617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400" b="1" dirty="0">
                        <a:latin typeface="Microsoft JhengHei" pitchFamily="34" charset="-120"/>
                        <a:ea typeface="Microsoft JhengHei" pitchFamily="34" charset="-120"/>
                      </a:rPr>
                      <a:t>快</a:t>
                    </a:r>
                  </a:p>
                </p:txBody>
              </p:sp>
              <p:sp>
                <p:nvSpPr>
                  <p:cNvPr id="142" name="文字方塊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22794" y="2483452"/>
                    <a:ext cx="543711" cy="31091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退</a:t>
                    </a:r>
                    <a:endParaRPr lang="en-US" altLang="zh-TW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休</a:t>
                    </a:r>
                    <a:endParaRPr lang="en-US" altLang="zh-TW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 smtClean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金</a:t>
                    </a:r>
                    <a:endParaRPr lang="en-US" altLang="zh-TW" sz="2800" b="1" dirty="0" smtClean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 smtClean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損</a:t>
                    </a:r>
                    <a:endParaRPr lang="en-US" altLang="zh-TW" sz="2800" b="1" dirty="0" smtClean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 smtClean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耗</a:t>
                    </a:r>
                    <a:endParaRPr lang="en-US" altLang="zh-TW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速</a:t>
                    </a:r>
                    <a:endParaRPr lang="en-US" altLang="zh-TW" sz="2800" b="1" dirty="0" smtClean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zh-TW" altLang="en-US" sz="2800" b="1" dirty="0" smtClean="0">
                        <a:solidFill>
                          <a:srgbClr val="FF0000"/>
                        </a:solidFill>
                        <a:latin typeface="Microsoft JhengHei" pitchFamily="34" charset="-120"/>
                        <a:ea typeface="Microsoft JhengHei" pitchFamily="34" charset="-120"/>
                      </a:rPr>
                      <a:t>度</a:t>
                    </a:r>
                    <a:endParaRPr lang="en-US" altLang="zh-TW" sz="2800" b="1" dirty="0">
                      <a:solidFill>
                        <a:srgbClr val="FF0000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</p:txBody>
              </p:sp>
              <p:sp>
                <p:nvSpPr>
                  <p:cNvPr id="143" name="弧形箭號 (左彎) 142"/>
                  <p:cNvSpPr/>
                  <p:nvPr/>
                </p:nvSpPr>
                <p:spPr>
                  <a:xfrm>
                    <a:off x="7209650" y="2872100"/>
                    <a:ext cx="754024" cy="2342018"/>
                  </a:xfrm>
                  <a:prstGeom prst="curvedLeftArrow">
                    <a:avLst/>
                  </a:prstGeom>
                  <a:solidFill>
                    <a:srgbClr val="0070C0"/>
                  </a:solidFill>
                  <a:ln>
                    <a:noFill/>
                    <a:headEnd type="triangle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1600" b="1">
                      <a:latin typeface="Microsoft JhengHei" pitchFamily="34" charset="-120"/>
                      <a:ea typeface="Microsoft JhengHei" pitchFamily="34" charset="-120"/>
                    </a:endParaRPr>
                  </a:p>
                </p:txBody>
              </p:sp>
              <p:sp>
                <p:nvSpPr>
                  <p:cNvPr id="144" name="等腰三角形 143"/>
                  <p:cNvSpPr/>
                  <p:nvPr/>
                </p:nvSpPr>
                <p:spPr>
                  <a:xfrm rot="16517103">
                    <a:off x="7019911" y="2841165"/>
                    <a:ext cx="360432" cy="225413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zh-TW" altLang="en-US" sz="1600" b="1">
                      <a:solidFill>
                        <a:srgbClr val="FFFFFF"/>
                      </a:solidFill>
                      <a:latin typeface="Microsoft JhengHei" pitchFamily="34" charset="-120"/>
                      <a:ea typeface="Microsoft JhengHei" pitchFamily="34" charset="-120"/>
                    </a:endParaRPr>
                  </a:p>
                </p:txBody>
              </p:sp>
            </p:grpSp>
          </p:grpSp>
        </p:grpSp>
        <p:sp>
          <p:nvSpPr>
            <p:cNvPr id="135" name="文字方塊 134"/>
            <p:cNvSpPr txBox="1"/>
            <p:nvPr/>
          </p:nvSpPr>
          <p:spPr>
            <a:xfrm>
              <a:off x="2944127" y="4293120"/>
              <a:ext cx="15557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“</a:t>
              </a:r>
              <a:r>
                <a:rPr lang="en-US" altLang="zh-TW" sz="2400" b="1" dirty="0" err="1" smtClean="0"/>
                <a:t>Whealth</a:t>
              </a:r>
              <a:r>
                <a:rPr lang="en-US" altLang="zh-TW" sz="2400" b="1" dirty="0" smtClean="0"/>
                <a:t>”</a:t>
              </a:r>
              <a:endParaRPr lang="zh-TW" altLang="en-US" sz="2400" b="1" dirty="0"/>
            </a:p>
          </p:txBody>
        </p:sp>
      </p:grpSp>
      <p:sp>
        <p:nvSpPr>
          <p:cNvPr id="148" name="投影片編號版面配置區 1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A2883326-BA0C-4671-900A-38A72CBAEAB0}" type="slidenum">
              <a:rPr lang="en-US" altLang="zh-TW" sz="1400" smtClean="0">
                <a:latin typeface="Arial"/>
                <a:ea typeface="標楷體"/>
              </a:rPr>
              <a:pPr algn="ctr">
                <a:defRPr/>
              </a:pPr>
              <a:t>8</a:t>
            </a:fld>
            <a:endParaRPr lang="en-US" altLang="zh-TW" sz="1400" dirty="0">
              <a:latin typeface="Arial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4238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179388" y="0"/>
            <a:ext cx="82026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509588" indent="-201613" algn="just" eaLnBrk="0" hangingPunct="0">
              <a:lnSpc>
                <a:spcPct val="12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828675" indent="-212725" algn="just" eaLnBrk="0" hangingPunct="0">
              <a:lnSpc>
                <a:spcPct val="120000"/>
              </a:lnSpc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138238" indent="-206375" algn="just" eaLnBrk="0" hangingPunct="0">
              <a:lnSpc>
                <a:spcPct val="120000"/>
              </a:lnSpc>
              <a:spcBef>
                <a:spcPct val="20000"/>
              </a:spcBef>
              <a:buChar char="&gt;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1446213" indent="-204788" algn="just" eaLnBrk="0" hangingPunct="0">
              <a:lnSpc>
                <a:spcPct val="12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19034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3606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28178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275013" indent="-204788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l">
              <a:buNone/>
              <a:defRPr/>
            </a:pPr>
            <a:r>
              <a:rPr lang="zh-TW" altLang="en-US" sz="3200" b="1" dirty="0" smtClean="0">
                <a:solidFill>
                  <a:prstClr val="white"/>
                </a:solidFill>
                <a:latin typeface="微軟正黑體" panose="020B0604030504040204" pitchFamily="34" charset="-120"/>
              </a:rPr>
              <a:t>面對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樂退人生</a:t>
            </a: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您需要注意</a:t>
            </a:r>
          </a:p>
        </p:txBody>
      </p:sp>
      <p:sp>
        <p:nvSpPr>
          <p:cNvPr id="83" name="投影片編號版面配置區 1"/>
          <p:cNvSpPr txBox="1">
            <a:spLocks/>
          </p:cNvSpPr>
          <p:nvPr/>
        </p:nvSpPr>
        <p:spPr>
          <a:xfrm>
            <a:off x="8610600" y="6381750"/>
            <a:ext cx="533400" cy="476250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A2883326-BA0C-4671-900A-38A72CBAEAB0}" type="slidenum">
              <a:rPr lang="en-US" altLang="zh-TW" sz="1400" smtClean="0">
                <a:solidFill>
                  <a:prstClr val="black"/>
                </a:solidFill>
                <a:latin typeface="Arial"/>
                <a:ea typeface="標楷體"/>
              </a:rPr>
              <a:pPr algn="ctr">
                <a:defRPr/>
              </a:pPr>
              <a:t>9</a:t>
            </a:fld>
            <a:endParaRPr lang="en-US" altLang="zh-TW" sz="1400" dirty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4908" y="1730417"/>
            <a:ext cx="6227372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低利環境</a:t>
            </a:r>
            <a:r>
              <a:rPr kumimoji="0"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</a:t>
            </a:r>
          </a:p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endParaRPr kumimoji="0" lang="zh-TW" altLang="en-US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平均餘命</a:t>
            </a:r>
            <a:r>
              <a:rPr kumimoji="0"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逐年延長</a:t>
            </a:r>
          </a:p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endParaRPr kumimoji="0" lang="zh-TW" altLang="en-US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高齡</a:t>
            </a:r>
            <a:r>
              <a:rPr kumimoji="0"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慢性疾病</a:t>
            </a:r>
            <a:r>
              <a:rPr kumimoji="0"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罹患率高</a:t>
            </a:r>
          </a:p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endParaRPr kumimoji="0" lang="zh-TW" altLang="en-US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kumimoji="0"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失智失能</a:t>
            </a:r>
            <a:r>
              <a:rPr kumimoji="0"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發生率逐年增加</a:t>
            </a:r>
          </a:p>
        </p:txBody>
      </p:sp>
    </p:spTree>
    <p:extLst>
      <p:ext uri="{BB962C8B-B14F-4D97-AF65-F5344CB8AC3E}">
        <p14:creationId xmlns:p14="http://schemas.microsoft.com/office/powerpoint/2010/main" xmlns="" val="4221972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2"/>
</p:tagLst>
</file>

<file path=ppt/theme/theme1.xml><?xml version="1.0" encoding="utf-8"?>
<a:theme xmlns:a="http://schemas.openxmlformats.org/drawingml/2006/main" name="4_預設簡報設計">
  <a:themeElements>
    <a:clrScheme name="4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預設簡報設計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預設簡報設計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7_預設簡報設計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人壽投影母片">
  <a:themeElements>
    <a:clrScheme name="人壽投影母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/A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人壽投影母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壽投影母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壽投影母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壽投影母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壽投影母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壽投影母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人壽投影母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人壽投影母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人壽投影母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人壽投影母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人壽投影母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人壽投影母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預設簡報設計">
    <a:majorFont>
      <a:latin typeface="Arial"/>
      <a:ea typeface="新細明體"/>
      <a:cs typeface=""/>
    </a:majorFont>
    <a:minorFont>
      <a:latin typeface="Arial"/>
      <a:ea typeface="新細明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62232</TotalTime>
  <Words>971</Words>
  <Application>Microsoft Office PowerPoint</Application>
  <PresentationFormat>如螢幕大小 (4:3)</PresentationFormat>
  <Paragraphs>205</Paragraphs>
  <Slides>16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7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4_預設簡報設計</vt:lpstr>
      <vt:lpstr>9_預設簡報設計</vt:lpstr>
      <vt:lpstr>5_自訂設計</vt:lpstr>
      <vt:lpstr>7_自訂設計</vt:lpstr>
      <vt:lpstr>6_預設簡報設計</vt:lpstr>
      <vt:lpstr>27_預設簡報設計</vt:lpstr>
      <vt:lpstr>10_人壽投影母片</vt:lpstr>
      <vt:lpstr>投影片 1</vt:lpstr>
      <vt:lpstr>台灣老化指數破百</vt:lpstr>
      <vt:lpstr>投影片 3</vt:lpstr>
      <vt:lpstr>投影片 4</vt:lpstr>
      <vt:lpstr>投影片 5</vt:lpstr>
      <vt:lpstr>投影片 6</vt:lpstr>
      <vt:lpstr>投影片 7</vt:lpstr>
      <vt:lpstr>健康存摺  VS.  財務管理</vt:lpstr>
      <vt:lpstr>投影片 9</vt:lpstr>
      <vt:lpstr>投影片 10</vt:lpstr>
      <vt:lpstr>健康管理_推動健檢及運動保單</vt:lpstr>
      <vt:lpstr>友善好鄰居_深入關懷在地社區家庭 </vt:lpstr>
      <vt:lpstr>跨業合作_推動全員失智守護天使</vt:lpstr>
      <vt:lpstr>跨業合作_樂齡生活服務優惠</vt:lpstr>
      <vt:lpstr>跨業合作_參與宜蘭失智共同照護網</vt:lpstr>
      <vt:lpstr>樂退人生規劃組合</vt:lpstr>
    </vt:vector>
  </TitlesOfParts>
  <Company>TCC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TWM</dc:creator>
  <cp:lastModifiedBy>USER</cp:lastModifiedBy>
  <cp:revision>3159</cp:revision>
  <cp:lastPrinted>2018-03-16T05:52:30Z</cp:lastPrinted>
  <dcterms:created xsi:type="dcterms:W3CDTF">2011-10-06T12:54:53Z</dcterms:created>
  <dcterms:modified xsi:type="dcterms:W3CDTF">2018-03-19T01:34:38Z</dcterms:modified>
</cp:coreProperties>
</file>