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17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6BD3C-3C9C-4E48-9EC5-841B6D67EA5A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CF291-681A-476F-8732-93F317819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47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5FF65-46E0-4916-B0A5-596A2B22484D}" type="slidenum">
              <a:rPr lang="zh-CN" altLang="en-US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427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67EC-DA40-4F44-ADDE-B5DE57551A06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D2F1-87EB-4CC5-8E79-4D961C473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222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67EC-DA40-4F44-ADDE-B5DE57551A06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D2F1-87EB-4CC5-8E79-4D961C473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397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67EC-DA40-4F44-ADDE-B5DE57551A06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D2F1-87EB-4CC5-8E79-4D961C473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6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67EC-DA40-4F44-ADDE-B5DE57551A06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D2F1-87EB-4CC5-8E79-4D961C473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463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67EC-DA40-4F44-ADDE-B5DE57551A06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D2F1-87EB-4CC5-8E79-4D961C473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12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67EC-DA40-4F44-ADDE-B5DE57551A06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D2F1-87EB-4CC5-8E79-4D961C473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612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67EC-DA40-4F44-ADDE-B5DE57551A06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D2F1-87EB-4CC5-8E79-4D961C473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940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67EC-DA40-4F44-ADDE-B5DE57551A06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D2F1-87EB-4CC5-8E79-4D961C473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077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67EC-DA40-4F44-ADDE-B5DE57551A06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D2F1-87EB-4CC5-8E79-4D961C473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11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67EC-DA40-4F44-ADDE-B5DE57551A06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D2F1-87EB-4CC5-8E79-4D961C473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240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67EC-DA40-4F44-ADDE-B5DE57551A06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BD2F1-87EB-4CC5-8E79-4D961C473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305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D67EC-DA40-4F44-ADDE-B5DE57551A06}" type="datetimeFigureOut">
              <a:rPr lang="zh-TW" altLang="en-US" smtClean="0"/>
              <a:t>2018/3/15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BD2F1-87EB-4CC5-8E79-4D961C473F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495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5" name="AutoShape 3"/>
          <p:cNvSpPr>
            <a:spLocks noChangeArrowheads="1"/>
          </p:cNvSpPr>
          <p:nvPr/>
        </p:nvSpPr>
        <p:spPr bwMode="gray">
          <a:xfrm>
            <a:off x="2735263" y="240140"/>
            <a:ext cx="6540500" cy="457200"/>
          </a:xfrm>
          <a:prstGeom prst="roundRect">
            <a:avLst>
              <a:gd name="adj" fmla="val 27481"/>
            </a:avLst>
          </a:prstGeom>
          <a:gradFill rotWithShape="1">
            <a:gsLst>
              <a:gs pos="0">
                <a:srgbClr val="6DAF91"/>
              </a:gs>
              <a:gs pos="100000">
                <a:srgbClr val="6DAF91">
                  <a:gamma/>
                  <a:tint val="72549"/>
                  <a:invGamma/>
                </a:srgbClr>
              </a:gs>
            </a:gsLst>
            <a:lin ang="5400000" scaled="1"/>
          </a:gradFill>
          <a:ln w="25400" algn="ctr">
            <a:solidFill>
              <a:srgbClr val="7EB89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rgbClr val="17347D"/>
              </a:solidFill>
              <a:latin typeface="Arial" charset="0"/>
            </a:endParaRPr>
          </a:p>
        </p:txBody>
      </p:sp>
      <p:sp>
        <p:nvSpPr>
          <p:cNvPr id="207876" name="AutoShape 4"/>
          <p:cNvSpPr>
            <a:spLocks noChangeArrowheads="1"/>
          </p:cNvSpPr>
          <p:nvPr/>
        </p:nvSpPr>
        <p:spPr bwMode="gray">
          <a:xfrm flipH="1">
            <a:off x="4325938" y="1679575"/>
            <a:ext cx="1873250" cy="1873250"/>
          </a:xfrm>
          <a:prstGeom prst="rtTriangl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4549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rgbClr val="17347D"/>
              </a:solidFill>
              <a:latin typeface="Arial" charset="0"/>
            </a:endParaRPr>
          </a:p>
        </p:txBody>
      </p:sp>
      <p:sp>
        <p:nvSpPr>
          <p:cNvPr id="207877" name="Line 5"/>
          <p:cNvSpPr>
            <a:spLocks noChangeShapeType="1"/>
          </p:cNvSpPr>
          <p:nvPr/>
        </p:nvSpPr>
        <p:spPr bwMode="gray">
          <a:xfrm>
            <a:off x="6232525" y="1117600"/>
            <a:ext cx="0" cy="4814888"/>
          </a:xfrm>
          <a:prstGeom prst="line">
            <a:avLst/>
          </a:prstGeom>
          <a:noFill/>
          <a:ln w="9525">
            <a:solidFill>
              <a:srgbClr val="080808"/>
            </a:solidFill>
            <a:prstDash val="lgDash"/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rgbClr val="17347D"/>
              </a:solidFill>
              <a:latin typeface="Arial" charset="0"/>
            </a:endParaRPr>
          </a:p>
        </p:txBody>
      </p:sp>
      <p:sp>
        <p:nvSpPr>
          <p:cNvPr id="207878" name="AutoShape 6"/>
          <p:cNvSpPr>
            <a:spLocks noChangeArrowheads="1"/>
          </p:cNvSpPr>
          <p:nvPr/>
        </p:nvSpPr>
        <p:spPr bwMode="gray">
          <a:xfrm>
            <a:off x="6257925" y="1679575"/>
            <a:ext cx="1873250" cy="1873250"/>
          </a:xfrm>
          <a:prstGeom prst="rtTriangl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5451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rgbClr val="17347D"/>
              </a:solidFill>
              <a:latin typeface="Arial" charset="0"/>
            </a:endParaRPr>
          </a:p>
        </p:txBody>
      </p:sp>
      <p:sp>
        <p:nvSpPr>
          <p:cNvPr id="207879" name="AutoShape 7"/>
          <p:cNvSpPr>
            <a:spLocks noChangeArrowheads="1"/>
          </p:cNvSpPr>
          <p:nvPr/>
        </p:nvSpPr>
        <p:spPr bwMode="gray">
          <a:xfrm rot="5400000">
            <a:off x="6259513" y="3621088"/>
            <a:ext cx="1873250" cy="1873250"/>
          </a:xfrm>
          <a:prstGeom prst="rtTriangl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57647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>
              <a:solidFill>
                <a:srgbClr val="17347D"/>
              </a:solidFill>
              <a:latin typeface="Arial" charset="0"/>
            </a:endParaRPr>
          </a:p>
        </p:txBody>
      </p:sp>
      <p:sp>
        <p:nvSpPr>
          <p:cNvPr id="207880" name="AutoShape 8"/>
          <p:cNvSpPr>
            <a:spLocks noChangeArrowheads="1"/>
          </p:cNvSpPr>
          <p:nvPr/>
        </p:nvSpPr>
        <p:spPr bwMode="gray">
          <a:xfrm rot="16200000" flipH="1">
            <a:off x="4327525" y="3621088"/>
            <a:ext cx="1873250" cy="18732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078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b="1" dirty="0">
              <a:solidFill>
                <a:srgbClr val="17347D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7881" name="Line 9"/>
          <p:cNvSpPr>
            <a:spLocks noChangeShapeType="1"/>
          </p:cNvSpPr>
          <p:nvPr/>
        </p:nvSpPr>
        <p:spPr bwMode="gray">
          <a:xfrm>
            <a:off x="3698876" y="3589338"/>
            <a:ext cx="5070475" cy="0"/>
          </a:xfrm>
          <a:prstGeom prst="line">
            <a:avLst/>
          </a:prstGeom>
          <a:noFill/>
          <a:ln w="9525">
            <a:solidFill>
              <a:srgbClr val="080808"/>
            </a:solidFill>
            <a:prstDash val="lgDash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srgbClr val="17347D"/>
              </a:solidFill>
              <a:latin typeface="Arial" charset="0"/>
            </a:endParaRPr>
          </a:p>
        </p:txBody>
      </p:sp>
      <p:sp>
        <p:nvSpPr>
          <p:cNvPr id="207882" name="Rectangle 10"/>
          <p:cNvSpPr>
            <a:spLocks noChangeArrowheads="1"/>
          </p:cNvSpPr>
          <p:nvPr/>
        </p:nvSpPr>
        <p:spPr bwMode="gray">
          <a:xfrm>
            <a:off x="543908" y="895551"/>
            <a:ext cx="4149535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高齡社會與長期照顧議題</a:t>
            </a:r>
            <a:endParaRPr lang="en-US" altLang="zh-TW" sz="1600" b="1" dirty="0" smtClean="0">
              <a:solidFill>
                <a:schemeClr val="accent5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商業型</a:t>
            </a:r>
            <a:r>
              <a:rPr lang="en-US" altLang="zh-TW" sz="1600" b="1" dirty="0" smtClean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VS</a:t>
            </a:r>
            <a:r>
              <a:rPr lang="zh-TW" altLang="en-US" sz="1600" b="1" dirty="0" smtClean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社會型長期照顧保險</a:t>
            </a:r>
            <a:endParaRPr lang="en-US" altLang="zh-TW" sz="1600" b="1" dirty="0" smtClean="0">
              <a:solidFill>
                <a:schemeClr val="accent5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台灣長期照顧制度─產險業的角色與責任</a:t>
            </a:r>
            <a:endParaRPr lang="en-US" altLang="zh-TW" sz="1600" b="1" dirty="0" smtClean="0">
              <a:solidFill>
                <a:schemeClr val="accent5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產險業現況：公共意外責任險＋安養事業責任附加條款（照顧服務員責任附加條款）、老人及身心障礙服務機構綜合責任保險</a:t>
            </a:r>
            <a:endParaRPr lang="en-US" altLang="zh-TW" sz="1600" b="1" dirty="0" smtClean="0">
              <a:solidFill>
                <a:schemeClr val="accent5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b="1" dirty="0">
              <a:solidFill>
                <a:schemeClr val="accent5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600" b="1" dirty="0" smtClean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研發長照相關保險之計畫？</a:t>
            </a:r>
            <a:endParaRPr lang="en-US" altLang="zh-TW" sz="1600" b="1" dirty="0" smtClean="0">
              <a:solidFill>
                <a:schemeClr val="accent5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600" b="1" dirty="0" smtClean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投入長照產業之計畫？</a:t>
            </a:r>
            <a:endParaRPr lang="en-US" altLang="zh-CN" sz="1600" b="1" dirty="0">
              <a:solidFill>
                <a:schemeClr val="accent5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</p:txBody>
      </p:sp>
      <p:sp>
        <p:nvSpPr>
          <p:cNvPr id="207883" name="Rectangle 11"/>
          <p:cNvSpPr>
            <a:spLocks noChangeArrowheads="1"/>
          </p:cNvSpPr>
          <p:nvPr/>
        </p:nvSpPr>
        <p:spPr bwMode="gray">
          <a:xfrm>
            <a:off x="4534375" y="1831800"/>
            <a:ext cx="17235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080808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華南產物</a:t>
            </a:r>
            <a:endParaRPr lang="en-US" altLang="zh-TW" sz="2000" b="1" dirty="0" smtClean="0">
              <a:solidFill>
                <a:srgbClr val="080808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algn="ctr"/>
            <a:endParaRPr lang="en-US" altLang="zh-TW" sz="2000" b="1" dirty="0" smtClean="0">
              <a:solidFill>
                <a:srgbClr val="080808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algn="ctr"/>
            <a:r>
              <a:rPr lang="zh-TW" altLang="en-US" sz="2000" b="1" dirty="0" smtClean="0">
                <a:solidFill>
                  <a:srgbClr val="080808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吳崇權董事長</a:t>
            </a:r>
            <a:endParaRPr lang="en-US" altLang="zh-CN" sz="2000" b="1" dirty="0">
              <a:solidFill>
                <a:srgbClr val="080808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</p:txBody>
      </p:sp>
      <p:sp>
        <p:nvSpPr>
          <p:cNvPr id="207884" name="Rectangle 12"/>
          <p:cNvSpPr>
            <a:spLocks noChangeArrowheads="1"/>
          </p:cNvSpPr>
          <p:nvPr/>
        </p:nvSpPr>
        <p:spPr bwMode="gray">
          <a:xfrm>
            <a:off x="6238396" y="1182258"/>
            <a:ext cx="183955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algn="ctr"/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台灣老人暨長期照護社會工作專業協會</a:t>
            </a:r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algn="ctr"/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algn="ctr"/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李梅英理事長</a:t>
            </a:r>
            <a:endParaRPr lang="en-US" altLang="zh-CN" sz="2000" b="1" dirty="0"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</p:txBody>
      </p:sp>
      <p:sp>
        <p:nvSpPr>
          <p:cNvPr id="207885" name="Rectangle 13"/>
          <p:cNvSpPr>
            <a:spLocks noChangeArrowheads="1"/>
          </p:cNvSpPr>
          <p:nvPr/>
        </p:nvSpPr>
        <p:spPr bwMode="gray">
          <a:xfrm>
            <a:off x="6168157" y="4037837"/>
            <a:ext cx="198002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080808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夢之湖、錸工廠</a:t>
            </a:r>
            <a:endParaRPr lang="en-US" altLang="zh-TW" sz="2000" b="1" dirty="0" smtClean="0">
              <a:solidFill>
                <a:srgbClr val="080808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algn="ctr"/>
            <a:endParaRPr lang="en-US" altLang="zh-TW" sz="2000" b="1" dirty="0" smtClean="0">
              <a:solidFill>
                <a:srgbClr val="080808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algn="ctr"/>
            <a:r>
              <a:rPr lang="zh-TW" altLang="en-US" sz="2000" b="1" dirty="0" smtClean="0">
                <a:solidFill>
                  <a:srgbClr val="080808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楊慰芬執行長</a:t>
            </a:r>
            <a:endParaRPr lang="en-US" altLang="zh-CN" sz="2000" b="1" dirty="0">
              <a:solidFill>
                <a:srgbClr val="080808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</p:txBody>
      </p:sp>
      <p:sp>
        <p:nvSpPr>
          <p:cNvPr id="207886" name="Rectangle 14"/>
          <p:cNvSpPr>
            <a:spLocks noChangeArrowheads="1"/>
          </p:cNvSpPr>
          <p:nvPr/>
        </p:nvSpPr>
        <p:spPr bwMode="gray">
          <a:xfrm>
            <a:off x="4177297" y="4076701"/>
            <a:ext cx="19800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080808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富邦人壽</a:t>
            </a:r>
            <a:endParaRPr lang="en-US" altLang="zh-TW" sz="2000" b="1" dirty="0" smtClean="0">
              <a:solidFill>
                <a:srgbClr val="080808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algn="ctr"/>
            <a:endParaRPr lang="en-US" altLang="zh-CN" sz="2000" b="1" dirty="0">
              <a:solidFill>
                <a:srgbClr val="080808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algn="ctr"/>
            <a:r>
              <a:rPr lang="zh-TW" altLang="en-US" sz="2000" b="1" dirty="0" smtClean="0">
                <a:solidFill>
                  <a:srgbClr val="080808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李回源執行副總</a:t>
            </a:r>
            <a:endParaRPr lang="en-US" altLang="zh-CN" sz="2000" b="1" dirty="0">
              <a:solidFill>
                <a:srgbClr val="080808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</p:txBody>
      </p:sp>
      <p:sp>
        <p:nvSpPr>
          <p:cNvPr id="207887" name="Rectangle 15"/>
          <p:cNvSpPr>
            <a:spLocks noChangeArrowheads="1"/>
          </p:cNvSpPr>
          <p:nvPr/>
        </p:nvSpPr>
        <p:spPr bwMode="gray">
          <a:xfrm>
            <a:off x="2881313" y="214973"/>
            <a:ext cx="624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EFEF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2018</a:t>
            </a:r>
            <a:r>
              <a:rPr lang="zh-TW" altLang="en-US" sz="2400" b="1" dirty="0" smtClean="0">
                <a:solidFill>
                  <a:srgbClr val="FEFEF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年健康、長照服務年系列活動研討會</a:t>
            </a:r>
            <a:endParaRPr lang="en-US" altLang="zh-CN" sz="2400" b="1" dirty="0">
              <a:solidFill>
                <a:srgbClr val="FEFEFE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</p:txBody>
      </p:sp>
      <p:sp>
        <p:nvSpPr>
          <p:cNvPr id="207888" name="Rectangle 16"/>
          <p:cNvSpPr>
            <a:spLocks noChangeArrowheads="1"/>
          </p:cNvSpPr>
          <p:nvPr/>
        </p:nvSpPr>
        <p:spPr bwMode="gray">
          <a:xfrm>
            <a:off x="8047305" y="1132712"/>
            <a:ext cx="389664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台灣人口結構變化趨勢與長期照顧政策發展</a:t>
            </a:r>
            <a:endParaRPr lang="en-US" altLang="zh-TW" sz="1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長照</a:t>
            </a:r>
            <a:r>
              <a:rPr lang="en-US" altLang="zh-TW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2.0</a:t>
            </a: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內涵</a:t>
            </a:r>
            <a:endParaRPr lang="en-US" altLang="zh-TW" sz="1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長照支付給付制度</a:t>
            </a:r>
            <a:endParaRPr lang="en-US" altLang="zh-TW" sz="1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台灣長照產業發展的反思</a:t>
            </a:r>
            <a:endParaRPr lang="en-US" altLang="zh-TW" sz="1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長照</a:t>
            </a:r>
            <a:r>
              <a:rPr lang="en-US" altLang="zh-TW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2.0</a:t>
            </a: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運作後之議題</a:t>
            </a:r>
            <a:endParaRPr lang="en-US" altLang="zh-TW" sz="1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對保險業之期許或建議</a:t>
            </a:r>
            <a:endParaRPr lang="en-US" altLang="zh-CN" sz="1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7889" name="Rectangle 17"/>
          <p:cNvSpPr>
            <a:spLocks noChangeArrowheads="1"/>
          </p:cNvSpPr>
          <p:nvPr/>
        </p:nvSpPr>
        <p:spPr bwMode="gray">
          <a:xfrm>
            <a:off x="397330" y="3918184"/>
            <a:ext cx="3886747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chemeClr val="accent4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高齡問題、長壽風險</a:t>
            </a:r>
            <a:endParaRPr lang="en-US" altLang="zh-TW" sz="1600" b="1" dirty="0" smtClean="0">
              <a:solidFill>
                <a:schemeClr val="accent4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chemeClr val="accent4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財務管理、健康管理</a:t>
            </a:r>
            <a:endParaRPr lang="en-US" altLang="zh-TW" sz="1600" b="1" dirty="0" smtClean="0">
              <a:solidFill>
                <a:schemeClr val="accent4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chemeClr val="accent4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利變型年金、實物給付（外溢保險）、保險金信託、安養信託、殘扶險、長照險等商品問世</a:t>
            </a:r>
            <a:endParaRPr lang="en-US" altLang="zh-TW" sz="1600" b="1" dirty="0" smtClean="0">
              <a:solidFill>
                <a:schemeClr val="accent4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chemeClr val="accent4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社會責任：推動健康檢查、失智守護天使、失智症防護網</a:t>
            </a:r>
            <a:endParaRPr lang="en-US" altLang="zh-TW" sz="1600" b="1" dirty="0" smtClean="0">
              <a:solidFill>
                <a:schemeClr val="accent4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b="1" dirty="0" smtClean="0">
              <a:solidFill>
                <a:schemeClr val="accent4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600" b="1" dirty="0" smtClean="0">
                <a:solidFill>
                  <a:schemeClr val="accent4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長照</a:t>
            </a:r>
            <a:r>
              <a:rPr lang="en-US" altLang="zh-TW" sz="1600" b="1" dirty="0" smtClean="0">
                <a:solidFill>
                  <a:schemeClr val="accent4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2.0</a:t>
            </a:r>
            <a:r>
              <a:rPr lang="zh-TW" altLang="en-US" sz="1600" b="1" dirty="0" smtClean="0">
                <a:solidFill>
                  <a:schemeClr val="accent4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政策下，壽險業有何因應措施？</a:t>
            </a:r>
            <a:endParaRPr lang="en-US" altLang="zh-TW" sz="1600" b="1" dirty="0" smtClean="0">
              <a:solidFill>
                <a:schemeClr val="accent4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600" b="1" dirty="0" smtClean="0">
                <a:solidFill>
                  <a:schemeClr val="accent4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投入長照產業之計畫</a:t>
            </a:r>
            <a:endParaRPr lang="en-US" altLang="zh-CN" sz="1600" b="1" dirty="0">
              <a:solidFill>
                <a:schemeClr val="accent4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endParaRPr lang="en-US" altLang="zh-CN" sz="1600" b="1" dirty="0">
              <a:solidFill>
                <a:schemeClr val="accent4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</p:txBody>
      </p:sp>
      <p:sp>
        <p:nvSpPr>
          <p:cNvPr id="207890" name="Rectangle 18"/>
          <p:cNvSpPr>
            <a:spLocks noChangeArrowheads="1"/>
          </p:cNvSpPr>
          <p:nvPr/>
        </p:nvSpPr>
        <p:spPr bwMode="gray">
          <a:xfrm>
            <a:off x="7908131" y="4435049"/>
            <a:ext cx="4104879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錸工廠之緣起、發展及經營概況</a:t>
            </a:r>
            <a:endParaRPr lang="en-US" altLang="zh-TW" sz="16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減法照顧、零束縛</a:t>
            </a:r>
            <a:endParaRPr lang="en-US" altLang="zh-TW" sz="16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照顧成效</a:t>
            </a:r>
            <a:endParaRPr lang="en-US" altLang="zh-TW" sz="16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長照</a:t>
            </a:r>
            <a:r>
              <a:rPr lang="en-US" altLang="zh-TW" sz="1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2.0</a:t>
            </a:r>
            <a:r>
              <a:rPr lang="zh-TW" altLang="en-US" sz="1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政策下，有何經營困難或期待改進之處？</a:t>
            </a:r>
            <a:endParaRPr lang="en-US" altLang="zh-TW" sz="16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1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對保險業之期許或建議</a:t>
            </a:r>
            <a:endParaRPr lang="en-US" altLang="zh-TW" sz="16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453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266</Words>
  <Application>Microsoft Office PowerPoint</Application>
  <PresentationFormat>寬螢幕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宋体</vt:lpstr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呂慧芬</dc:creator>
  <cp:lastModifiedBy>呂慧芬</cp:lastModifiedBy>
  <cp:revision>4</cp:revision>
  <dcterms:created xsi:type="dcterms:W3CDTF">2018-03-15T00:39:39Z</dcterms:created>
  <dcterms:modified xsi:type="dcterms:W3CDTF">2018-03-15T01:10:30Z</dcterms:modified>
</cp:coreProperties>
</file>